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7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4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7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9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4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2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309E-739C-4E3C-A65E-CA788742B76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34D55-CA8A-4FDE-9E4E-FB9A7EEE4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5164" y="415493"/>
            <a:ext cx="9545782" cy="16557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Всероссийский съезд детских кардиохирургов и специалистов по врожденным порокам сердца с международным участием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04109" cy="1704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2290" y="6206836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 – 8-10 сентября 2022г.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308" y="2432401"/>
            <a:ext cx="1106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 хирургического лечения посттравматического повреждения аорты у подростка.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307" y="4252359"/>
            <a:ext cx="10245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Бадуров Р.Б. ¹, Аскеров М.А. ², Суворов В.В.³, Иванилова А.А.³,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М.Ю.</a:t>
            </a:r>
            <a:r>
              <a:rPr lang="ru-RU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 ФГБУ «НМИЦ им. В. А.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Минздрава России, г. Санкт-Петербург.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²Санкт-Петербургское государственное бюджетное учреждение здравоохранения «Городская Мариинская больница», г. Санкт-Петербург.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ФГБОУ ВО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СПбГПМУ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России, г. Санкт-Петербург.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235" y="5037189"/>
            <a:ext cx="1543908" cy="16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350"/>
            <a:ext cx="3477768" cy="101789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9360"/>
            <a:ext cx="5735633" cy="280752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клинического случая хирургического лечения подростка с посттравматической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диссекцией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аорты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7B33B1-6FA7-484E-8A1E-7CCD489CE7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42" y="609600"/>
            <a:ext cx="4817926" cy="583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17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78" y="0"/>
            <a:ext cx="6135624" cy="69557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1" y="788223"/>
            <a:ext cx="7045439" cy="5281553"/>
          </a:xfrm>
        </p:spPr>
        <p:txBody>
          <a:bodyPr>
            <a:noAutofit/>
          </a:bodyPr>
          <a:lstStyle/>
          <a:p>
            <a:pPr algn="just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М., 14 лет, пострадал в ДТП. Поступил в клинику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СПбГПМУ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29.12.2020г. в средне-тяжелом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стабильном  состоянии, с жалобами на боль в области груди, затруднение дыхания. </a:t>
            </a:r>
            <a:r>
              <a:rPr lang="ru-RU" sz="2000" dirty="0">
                <a:sym typeface="Times New Roman"/>
              </a:rPr>
              <a:t>В ходе обследования был установлен диагноз: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Автотравма. Посттравматическая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диссекция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грудного отдела аорты (тип В по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Стэнфордской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классификации). Множественные сочетанные травмы.</a:t>
            </a:r>
          </a:p>
          <a:p>
            <a:pPr algn="just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000" dirty="0">
                <a:sym typeface="Times New Roman"/>
              </a:rPr>
              <a:t>Учитывая клиническое состояние ребёнка, травматический характер поражения аорты, сохраняющийся болевой синдром, особенности локализации </a:t>
            </a:r>
            <a:r>
              <a:rPr lang="ru-RU" sz="2000" dirty="0" err="1">
                <a:sym typeface="Times New Roman"/>
              </a:rPr>
              <a:t>диссекции</a:t>
            </a:r>
            <a:r>
              <a:rPr lang="ru-RU" sz="2000" dirty="0">
                <a:sym typeface="Times New Roman"/>
              </a:rPr>
              <a:t> аорты, возможный риск дальнейшего расслоения аорты в направлении дуги и восходящей аорты, а также риск разрыва аорты – были определены показания для выполнения комплексного хирургического вмешательства в виде </a:t>
            </a:r>
            <a:r>
              <a:rPr lang="ru-RU" sz="2000" dirty="0" err="1">
                <a:sym typeface="Times New Roman"/>
              </a:rPr>
              <a:t>эндопротезирования</a:t>
            </a:r>
            <a:r>
              <a:rPr lang="ru-RU" sz="2000" dirty="0">
                <a:sym typeface="Times New Roman"/>
              </a:rPr>
              <a:t> аорты </a:t>
            </a:r>
            <a:r>
              <a:rPr lang="ru-RU" sz="2000" dirty="0" err="1">
                <a:sym typeface="Times New Roman"/>
              </a:rPr>
              <a:t>эндоваскулярным</a:t>
            </a:r>
            <a:r>
              <a:rPr lang="ru-RU" sz="2000" dirty="0">
                <a:sym typeface="Times New Roman"/>
              </a:rPr>
              <a:t> методом с установкой </a:t>
            </a:r>
            <a:r>
              <a:rPr lang="ru-RU" sz="2000" dirty="0" err="1">
                <a:sym typeface="Times New Roman"/>
              </a:rPr>
              <a:t>стент-графта</a:t>
            </a:r>
            <a:r>
              <a:rPr lang="ru-RU" sz="2000" dirty="0">
                <a:sym typeface="Times New Roman"/>
              </a:rPr>
              <a:t>. </a:t>
            </a:r>
          </a:p>
          <a:p>
            <a:pPr algn="just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000" dirty="0">
                <a:sym typeface="Times New Roman"/>
              </a:rPr>
              <a:t>С целью снижения риска нарушения кровообращения головного мозга и левой верхней конечности перед установкой </a:t>
            </a:r>
            <a:r>
              <a:rPr lang="ru-RU" sz="2000" dirty="0" err="1">
                <a:sym typeface="Times New Roman"/>
              </a:rPr>
              <a:t>стент-графта</a:t>
            </a:r>
            <a:r>
              <a:rPr lang="ru-RU" sz="2000" dirty="0">
                <a:sym typeface="Times New Roman"/>
              </a:rPr>
              <a:t> было решено выполнить </a:t>
            </a:r>
            <a:r>
              <a:rPr lang="ru-RU" sz="2000" dirty="0" err="1">
                <a:sym typeface="Times New Roman"/>
              </a:rPr>
              <a:t>подключично</a:t>
            </a:r>
            <a:r>
              <a:rPr lang="ru-RU" sz="2000" dirty="0">
                <a:sym typeface="Times New Roman"/>
              </a:rPr>
              <a:t>-сонное шунтирование.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.jpeg" descr="image.jpeg"/>
          <p:cNvPicPr>
            <a:picLocks noChangeAspect="1"/>
          </p:cNvPicPr>
          <p:nvPr/>
        </p:nvPicPr>
        <p:blipFill rotWithShape="1">
          <a:blip r:embed="rId2">
            <a:extLst/>
          </a:blip>
          <a:srcRect l="16769" t="28475" r="19853" b="25924"/>
          <a:stretch/>
        </p:blipFill>
        <p:spPr>
          <a:xfrm>
            <a:off x="7321260" y="2608913"/>
            <a:ext cx="2517681" cy="2417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.jpeg" descr="image.jpeg"/>
          <p:cNvPicPr>
            <a:picLocks noChangeAspect="1"/>
          </p:cNvPicPr>
          <p:nvPr/>
        </p:nvPicPr>
        <p:blipFill rotWithShape="1">
          <a:blip r:embed="rId3">
            <a:extLst/>
          </a:blip>
          <a:srcRect l="14210" t="29824" r="16677" b="16486"/>
          <a:stretch/>
        </p:blipFill>
        <p:spPr>
          <a:xfrm>
            <a:off x="7321260" y="0"/>
            <a:ext cx="2517682" cy="26089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7321260" y="5117264"/>
            <a:ext cx="4450864" cy="163121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РФ методика 3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в детской кардиохирургии впервые была внедрена в НИИ кардиологии Томского НИМЦ под руководством д.м.н. Е.В. Кривощёкова.</a:t>
            </a:r>
          </a:p>
        </p:txBody>
      </p:sp>
      <p:pic>
        <p:nvPicPr>
          <p:cNvPr id="7" name="image.jpeg" descr="image.jpeg">
            <a:extLst>
              <a:ext uri="{FF2B5EF4-FFF2-40B4-BE49-F238E27FC236}">
                <a16:creationId xmlns:a16="http://schemas.microsoft.com/office/drawing/2014/main" id="{A7C5E85B-CE3E-B545-9A58-A16D1D54B71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11522" r="25387" b="838"/>
          <a:stretch/>
        </p:blipFill>
        <p:spPr bwMode="auto">
          <a:xfrm>
            <a:off x="9922886" y="-8413"/>
            <a:ext cx="2188343" cy="2608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896" y="113137"/>
            <a:ext cx="10515600" cy="75497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109" y="1013105"/>
            <a:ext cx="11487782" cy="2140741"/>
          </a:xfrm>
        </p:spPr>
        <p:txBody>
          <a:bodyPr>
            <a:noAutofit/>
          </a:bodyPr>
          <a:lstStyle/>
          <a:p>
            <a:pPr marL="0" indent="0" algn="just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400" dirty="0"/>
              <a:t>    31.12.20 выполнена операция:</a:t>
            </a:r>
          </a:p>
          <a:p>
            <a:pPr marL="274638" lvl="1" indent="0" algn="just">
              <a:lnSpc>
                <a:spcPct val="100000"/>
              </a:lnSpc>
              <a:spcBef>
                <a:spcPts val="300"/>
              </a:spcBef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I </a:t>
            </a:r>
            <a:r>
              <a:rPr lang="ru-RU" dirty="0"/>
              <a:t>этап: Формирование анастомоза между левой общей сонной артерией и левой подключичной артерией с использованием протеза </a:t>
            </a:r>
            <a:r>
              <a:rPr lang="ru-RU" dirty="0" err="1"/>
              <a:t>Экофлон</a:t>
            </a:r>
            <a:r>
              <a:rPr lang="ru-RU" dirty="0"/>
              <a:t>. </a:t>
            </a:r>
          </a:p>
          <a:p>
            <a:pPr marL="274638" lvl="1" indent="0" algn="just">
              <a:lnSpc>
                <a:spcPct val="100000"/>
              </a:lnSpc>
              <a:spcBef>
                <a:spcPts val="300"/>
              </a:spcBef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II </a:t>
            </a:r>
            <a:r>
              <a:rPr lang="ru-RU" dirty="0"/>
              <a:t>этап: </a:t>
            </a:r>
            <a:r>
              <a:rPr lang="ru-RU" dirty="0" err="1"/>
              <a:t>Рентгенэндоваскулярная</a:t>
            </a:r>
            <a:r>
              <a:rPr lang="ru-RU" dirty="0"/>
              <a:t> имплантация </a:t>
            </a:r>
            <a:r>
              <a:rPr lang="ru-RU" dirty="0" err="1"/>
              <a:t>стент-графта</a:t>
            </a:r>
            <a:r>
              <a:rPr lang="ru-RU" dirty="0"/>
              <a:t> </a:t>
            </a:r>
            <a:r>
              <a:rPr lang="ru-RU" dirty="0" err="1"/>
              <a:t>Medtronic</a:t>
            </a:r>
            <a:r>
              <a:rPr lang="ru-RU" dirty="0"/>
              <a:t> </a:t>
            </a:r>
            <a:r>
              <a:rPr lang="ru-RU" dirty="0" err="1"/>
              <a:t>Navion</a:t>
            </a:r>
            <a:r>
              <a:rPr lang="ru-RU" dirty="0"/>
              <a:t> в дистальный отдел дуги и нисходящий отдел грудной аорты (TEVAR)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image.png" descr="image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2912" t="10193" r="1876" b="5659"/>
          <a:stretch/>
        </p:blipFill>
        <p:spPr>
          <a:xfrm>
            <a:off x="4640791" y="3298842"/>
            <a:ext cx="3559350" cy="3315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 descr="image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8412" t="7378" r="13088" b="11576"/>
          <a:stretch/>
        </p:blipFill>
        <p:spPr>
          <a:xfrm>
            <a:off x="8485012" y="3298841"/>
            <a:ext cx="3267409" cy="3312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677" y="3298841"/>
            <a:ext cx="4234243" cy="3315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66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66487"/>
            <a:ext cx="10515600" cy="6514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82" y="4057233"/>
            <a:ext cx="92994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представлен успешный клинический случай лечения редкого варианта посттравматического разрыва интимы аорты типа В у ребенка с использованием расширенных диагностических алгоритмов в виде использования 3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печати, а также комбинированного хирургического лечения, включающего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эндоваскулярное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вмешательство с предшествующим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подключично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-сонным шунтированием. Пациент благоприятно перенес вмешательство в течение 3 дней после ДТП и без осложнений, спустя 2 недели, был выписан из стационара. </a:t>
            </a:r>
          </a:p>
        </p:txBody>
      </p:sp>
      <p:pic>
        <p:nvPicPr>
          <p:cNvPr id="7" name="Рисунок 6" descr="WhatsApp Image 2021-02-25 at 09">
            <a:extLst>
              <a:ext uri="{FF2B5EF4-FFF2-40B4-BE49-F238E27FC236}">
                <a16:creationId xmlns:a16="http://schemas.microsoft.com/office/drawing/2014/main" id="{96E41E4E-9DC1-ED43-936E-2E4512226C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2"/>
          <a:stretch>
            <a:fillRect/>
          </a:stretch>
        </p:blipFill>
        <p:spPr bwMode="auto">
          <a:xfrm>
            <a:off x="7865110" y="626342"/>
            <a:ext cx="3945908" cy="347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WhatsApp Image 2021-02-25 at 09">
            <a:extLst>
              <a:ext uri="{FF2B5EF4-FFF2-40B4-BE49-F238E27FC236}">
                <a16:creationId xmlns:a16="http://schemas.microsoft.com/office/drawing/2014/main" id="{4BE4DB8C-3CC2-1744-9C13-0831F9A963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9" t="22653" r="-2026"/>
          <a:stretch>
            <a:fillRect/>
          </a:stretch>
        </p:blipFill>
        <p:spPr bwMode="auto">
          <a:xfrm>
            <a:off x="9680448" y="4230624"/>
            <a:ext cx="2377440" cy="223554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BD8F9A-CEFF-1F4C-AA9E-C0E5F404FB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2" y="717919"/>
            <a:ext cx="6958602" cy="3378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117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405</Words>
  <Application>Microsoft Macintosh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работы</vt:lpstr>
      <vt:lpstr>Материалы и методы</vt:lpstr>
      <vt:lpstr>Результаты и обсуждение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Microsoft Office User</cp:lastModifiedBy>
  <cp:revision>19</cp:revision>
  <dcterms:created xsi:type="dcterms:W3CDTF">2022-05-11T18:38:19Z</dcterms:created>
  <dcterms:modified xsi:type="dcterms:W3CDTF">2022-05-16T22:28:35Z</dcterms:modified>
</cp:coreProperties>
</file>