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1" r:id="rId4"/>
    <p:sldId id="265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/>
    <p:restoredTop sz="93462"/>
  </p:normalViewPr>
  <p:slideViewPr>
    <p:cSldViewPr snapToGrid="0" snapToObjects="1">
      <p:cViewPr>
        <p:scale>
          <a:sx n="60" d="100"/>
          <a:sy n="60" d="100"/>
        </p:scale>
        <p:origin x="157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0186791057178143"/>
          <c:y val="0.0080167860136752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350635130579361"/>
          <c:y val="0.154152274326422"/>
          <c:w val="0.179893565465906"/>
          <c:h val="0.3161765696067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Нозология ВПС</c:v>
                </c:pt>
              </c:strCache>
            </c:strRef>
          </c:tx>
          <c:explosion val="25"/>
          <c:cat>
            <c:strRef>
              <c:f>Лист1!$A$2:$A$15</c:f>
              <c:strCache>
                <c:ptCount val="14"/>
                <c:pt idx="0">
                  <c:v>дмпп</c:v>
                </c:pt>
                <c:pt idx="1">
                  <c:v>дмпп+лг</c:v>
                </c:pt>
                <c:pt idx="2">
                  <c:v>дмжп</c:v>
                </c:pt>
                <c:pt idx="3">
                  <c:v>алкапа</c:v>
                </c:pt>
                <c:pt idx="4">
                  <c:v>ас</c:v>
                </c:pt>
                <c:pt idx="5">
                  <c:v>аневризма ао</c:v>
                </c:pt>
                <c:pt idx="6">
                  <c:v>мр</c:v>
                </c:pt>
                <c:pt idx="7">
                  <c:v>с-т дисплазия тк</c:v>
                </c:pt>
                <c:pt idx="8">
                  <c:v>гкмп</c:v>
                </c:pt>
                <c:pt idx="9">
                  <c:v>дкмп</c:v>
                </c:pt>
                <c:pt idx="10">
                  <c:v>ТФ</c:v>
                </c:pt>
                <c:pt idx="11">
                  <c:v>оап</c:v>
                </c:pt>
                <c:pt idx="12">
                  <c:v>пмк</c:v>
                </c:pt>
                <c:pt idx="13">
                  <c:v>протез ак мк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33.0</c:v>
                </c:pt>
                <c:pt idx="1">
                  <c:v>1.0</c:v>
                </c:pt>
                <c:pt idx="2">
                  <c:v>20.0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5.0</c:v>
                </c:pt>
                <c:pt idx="11">
                  <c:v>3.0</c:v>
                </c:pt>
                <c:pt idx="12">
                  <c:v>3.0</c:v>
                </c:pt>
                <c:pt idx="1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41871404014059"/>
          <c:y val="0.0587897641002851"/>
          <c:w val="0.286305951637558"/>
          <c:h val="0.886892197163278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498634710359499"/>
          <c:y val="0.176272227961334"/>
          <c:w val="0.285823569970176"/>
          <c:h val="0.40694457920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Группы риска ВОЗ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2-3 группа</c:v>
                </c:pt>
                <c:pt idx="3">
                  <c:v>3 группа</c:v>
                </c:pt>
                <c:pt idx="4">
                  <c:v>4 группа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34.0</c:v>
                </c:pt>
                <c:pt idx="1">
                  <c:v>23.0</c:v>
                </c:pt>
                <c:pt idx="2">
                  <c:v>4.0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74944212534876"/>
          <c:y val="0.195852429356604"/>
          <c:w val="0.323032468163702"/>
          <c:h val="0.711565115825572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33352775347526"/>
          <c:y val="0.127295782135205"/>
          <c:w val="0.226867283950617"/>
          <c:h val="0.4125148614780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CARPEG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&gt;1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56.0</c:v>
                </c:pt>
                <c:pt idx="1">
                  <c:v>15.0</c:v>
                </c:pt>
                <c:pt idx="2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86006974822592"/>
          <c:y val="0.191475935618563"/>
          <c:w val="0.14067048105766"/>
          <c:h val="0.473725801848989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8D44E-3ABD-8E4F-BA14-A2E7A036942A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DA4DD-2A37-264F-AD02-E15F7B475E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61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6E6A3-8C8C-48EF-9222-3E8E7A5C60F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15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4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79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2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29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4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64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8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1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89AB-3773-5249-BA5C-589752E28E80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C376-D01A-F142-919E-58F3C45B01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5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58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>АНАЛИЗ ПОДХОДА КАРДИОЛОГА К ВЕДЕНИЮ  БЕРЕМЕННОСТИ У ЖЕНЩИН С ВПС В ЗАВИСИМОСТИ ОТ ГРУППЫ РИСКА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50893"/>
            <a:ext cx="9144000" cy="1655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А.А. ДЮЖИКОВ, </a:t>
            </a:r>
            <a:r>
              <a:rPr lang="ru-RU" u="sng" dirty="0" smtClean="0"/>
              <a:t>А.В. ДЮЖИКОВА</a:t>
            </a:r>
            <a:r>
              <a:rPr lang="ru-RU" dirty="0" smtClean="0"/>
              <a:t>, Л.В. ЖИВОВА, Г.В.НОВИКОВА.</a:t>
            </a:r>
          </a:p>
          <a:p>
            <a:r>
              <a:rPr lang="ru-RU" dirty="0" smtClean="0"/>
              <a:t>ГБУРОРОКБ</a:t>
            </a:r>
          </a:p>
          <a:p>
            <a:r>
              <a:rPr lang="ru-RU" dirty="0" smtClean="0"/>
              <a:t>КАРДИОХИРУРГИЧЕСКИЙ ЦЕНТР</a:t>
            </a:r>
          </a:p>
          <a:p>
            <a:r>
              <a:rPr lang="ru-RU" dirty="0" smtClean="0"/>
              <a:t>г. РОСТОВ-НА-ДОНУ</a:t>
            </a:r>
          </a:p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Стратификация риска беременных с ВПС</a:t>
            </a:r>
          </a:p>
          <a:p>
            <a:pPr algn="just"/>
            <a:r>
              <a:rPr lang="ru-RU" dirty="0" smtClean="0"/>
              <a:t>Определение анатомической и  физиологической сложности дефекта</a:t>
            </a:r>
          </a:p>
          <a:p>
            <a:pPr algn="just"/>
            <a:r>
              <a:rPr lang="ru-RU" dirty="0" smtClean="0"/>
              <a:t>Решение вопроса о проведении </a:t>
            </a:r>
            <a:r>
              <a:rPr lang="ru-RU" dirty="0" smtClean="0"/>
              <a:t>перинатального консилиума </a:t>
            </a:r>
            <a:r>
              <a:rPr lang="ru-RU" dirty="0" smtClean="0"/>
              <a:t>беременным умеренного и высокого риска неблагоприятного события со стороны ССС  с целью определения тактики ведения беременности командой специалистов, включающих кардиолога, акушера, анестезиолога.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04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809" y="166343"/>
            <a:ext cx="10515600" cy="4697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+mn-lt"/>
              </a:rPr>
              <a:t>Материалы и методы: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808" y="821405"/>
            <a:ext cx="3577055" cy="526041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Материалы:</a:t>
            </a:r>
          </a:p>
          <a:p>
            <a:pPr marL="0" indent="0" algn="ctr">
              <a:buNone/>
            </a:pPr>
            <a:r>
              <a:rPr lang="ru-RU" sz="2400" dirty="0" smtClean="0"/>
              <a:t>Анализ 75 историй болезни беременных </a:t>
            </a:r>
            <a:r>
              <a:rPr lang="ru-RU" sz="2400" dirty="0"/>
              <a:t>с </a:t>
            </a:r>
            <a:r>
              <a:rPr lang="ru-RU" sz="2400" dirty="0" smtClean="0"/>
              <a:t>ВПС  (оперированные </a:t>
            </a:r>
            <a:r>
              <a:rPr lang="ru-RU" sz="2400" dirty="0"/>
              <a:t>и </a:t>
            </a:r>
            <a:r>
              <a:rPr lang="ru-RU" sz="2400" dirty="0" smtClean="0"/>
              <a:t>не оперированные).</a:t>
            </a:r>
          </a:p>
          <a:p>
            <a:pPr marL="0" indent="0" algn="ctr">
              <a:buNone/>
            </a:pPr>
            <a:r>
              <a:rPr lang="ru-RU" sz="2400" dirty="0" smtClean="0"/>
              <a:t> Распределены </a:t>
            </a:r>
            <a:r>
              <a:rPr lang="ru-RU" sz="2400" dirty="0"/>
              <a:t>на 4 группы по степени </a:t>
            </a:r>
            <a:r>
              <a:rPr lang="ru-RU" sz="2400" dirty="0" smtClean="0"/>
              <a:t>риска по модифицированной классификации  ВОЗ риска материнских сердечно-сосудистых осложнений,  шкал </a:t>
            </a:r>
            <a:r>
              <a:rPr lang="es-ES_tradnl" sz="2400" dirty="0" smtClean="0"/>
              <a:t>CARPREG </a:t>
            </a:r>
            <a:r>
              <a:rPr lang="es-ES_tradnl" sz="2400" dirty="0" smtClean="0"/>
              <a:t>a</a:t>
            </a:r>
            <a:r>
              <a:rPr lang="ru-RU" sz="2400" dirty="0" smtClean="0"/>
              <a:t> </a:t>
            </a:r>
            <a:r>
              <a:rPr lang="es-ES_tradnl" sz="2400" dirty="0" smtClean="0"/>
              <a:t> </a:t>
            </a:r>
            <a:r>
              <a:rPr lang="es-ES_tradnl" sz="2400" dirty="0"/>
              <a:t>ZAHARA</a:t>
            </a:r>
            <a:r>
              <a:rPr lang="es-ES_tradnl" sz="2400" dirty="0" smtClean="0"/>
              <a:t>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92720" y="837243"/>
            <a:ext cx="4788427" cy="2954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Методы: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/>
              <a:t>Анамнез заболевания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/>
              <a:t>Клинический статус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/>
              <a:t>Эхо кг</a:t>
            </a:r>
            <a:endParaRPr lang="ru-RU" sz="2400" b="1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2400" dirty="0" smtClean="0"/>
              <a:t>Нагрузочный тест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/>
              <a:t>ЭКГ</a:t>
            </a:r>
          </a:p>
          <a:p>
            <a:pPr marL="285750" indent="-285750" algn="ctr">
              <a:buFont typeface="Arial" charset="0"/>
              <a:buChar char="•"/>
            </a:pPr>
            <a:r>
              <a:rPr lang="ru-RU" sz="2400" b="1" dirty="0" smtClean="0"/>
              <a:t>Суточное </a:t>
            </a:r>
            <a:r>
              <a:rPr lang="ru-RU" sz="2400" b="1" dirty="0" smtClean="0"/>
              <a:t>мониторирование</a:t>
            </a:r>
            <a:r>
              <a:rPr lang="ru-RU" sz="2400" b="1" dirty="0" smtClean="0"/>
              <a:t> ЭКГ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dirty="0" smtClean="0"/>
              <a:t>МРК,КТ</a:t>
            </a:r>
            <a:endParaRPr lang="ru-RU" sz="2400" dirty="0"/>
          </a:p>
        </p:txBody>
      </p:sp>
      <p:pic>
        <p:nvPicPr>
          <p:cNvPr id="8" name="Picture 2" descr="rticl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389" y="1614300"/>
            <a:ext cx="2626001" cy="321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92720" y="3939182"/>
            <a:ext cx="4840812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ФАКТОРЫ РИСКА: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ТИП ВПС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МЕДИКАМЕНТОЗНОЕ ПОСОБИЕ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КЛАСС ХСН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ПЕРЕНОСИМОСТЬ ФИЗИЧЕСКОЙ НАГРУЗКИ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ПРЕДШЕСТВУЮЩИЕ КАРДИАЛЬНЫЕ СЛУЧАИ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ФУНКЦИЯ ЛЖ И ПЖ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КОМОРБИДНОСТЬ</a:t>
            </a:r>
          </a:p>
          <a:p>
            <a:pPr marL="285750" indent="-285750">
              <a:buFont typeface="Arial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96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832" y="209483"/>
            <a:ext cx="5141934" cy="7613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+mn-lt"/>
              </a:rPr>
              <a:t>РЕЗУЛЬТАТЫ ОБСУЖДЕНИЕ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988393"/>
              </p:ext>
            </p:extLst>
          </p:nvPr>
        </p:nvGraphicFramePr>
        <p:xfrm>
          <a:off x="821204" y="1057069"/>
          <a:ext cx="306883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12613"/>
              </p:ext>
            </p:extLst>
          </p:nvPr>
        </p:nvGraphicFramePr>
        <p:xfrm>
          <a:off x="4052550" y="1043158"/>
          <a:ext cx="3457297" cy="247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558642"/>
              </p:ext>
            </p:extLst>
          </p:nvPr>
        </p:nvGraphicFramePr>
        <p:xfrm>
          <a:off x="7805486" y="1043158"/>
          <a:ext cx="3125217" cy="247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728341"/>
              </p:ext>
            </p:extLst>
          </p:nvPr>
        </p:nvGraphicFramePr>
        <p:xfrm>
          <a:off x="4340633" y="3836972"/>
          <a:ext cx="3139820" cy="20269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9910"/>
                <a:gridCol w="1569910"/>
              </a:tblGrid>
              <a:tr h="27940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ГРУППА ВОЗ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РОДОРАЗРЕШЕНИЕ</a:t>
                      </a:r>
                      <a:endParaRPr lang="ru-RU" sz="1100" dirty="0"/>
                    </a:p>
                  </a:txBody>
                  <a:tcPr/>
                </a:tc>
              </a:tr>
              <a:tr h="27940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 ГРУППА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ЕСТЕСТВЕННЫЕ РОДЫ</a:t>
                      </a:r>
                      <a:endParaRPr lang="ru-RU" sz="1100" dirty="0"/>
                    </a:p>
                  </a:txBody>
                  <a:tcPr/>
                </a:tc>
              </a:tr>
              <a:tr h="27940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 ГРУППА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ЕСТЕСТВЕННЫЕ РОДЫ</a:t>
                      </a:r>
                      <a:endParaRPr lang="ru-RU" sz="1100" dirty="0"/>
                    </a:p>
                  </a:txBody>
                  <a:tcPr/>
                </a:tc>
              </a:tr>
              <a:tr h="46019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 ГРУППА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ЕСТЕСТВЕННЫЕ РОДЫ/КЕСАРЕВО</a:t>
                      </a:r>
                      <a:r>
                        <a:rPr lang="ru-RU" sz="1100" baseline="0" dirty="0" smtClean="0"/>
                        <a:t> СЕЧЕНИЕ</a:t>
                      </a:r>
                      <a:endParaRPr lang="ru-RU" sz="1100" dirty="0"/>
                    </a:p>
                  </a:txBody>
                  <a:tcPr/>
                </a:tc>
              </a:tr>
              <a:tr h="46019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 ГРУППА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ЕСТЕСТВЕННЫЕ РОДЫ/</a:t>
                      </a:r>
                      <a:r>
                        <a:rPr lang="ru-RU" sz="1100" baseline="0" dirty="0" smtClean="0"/>
                        <a:t>КЕСАРЕВО СЕЧЕНИЕ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829912"/>
              </p:ext>
            </p:extLst>
          </p:nvPr>
        </p:nvGraphicFramePr>
        <p:xfrm>
          <a:off x="7805486" y="3836972"/>
          <a:ext cx="3619332" cy="1844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6444"/>
                <a:gridCol w="1206444"/>
                <a:gridCol w="1206444"/>
              </a:tblGrid>
              <a:tr h="60534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ТАКТИКА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ПРОЛОНГИРОВАНИЕ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ПРЕРЫВАНИЕ</a:t>
                      </a:r>
                      <a:endParaRPr lang="ru-RU" sz="1200" dirty="0"/>
                    </a:p>
                  </a:txBody>
                  <a:tcPr/>
                </a:tc>
              </a:tr>
              <a:tr h="3098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r>
                        <a:rPr lang="en-US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 </a:t>
                      </a:r>
                      <a:endParaRPr lang="ru-RU" sz="1200" dirty="0"/>
                    </a:p>
                  </a:txBody>
                  <a:tcPr/>
                </a:tc>
              </a:tr>
              <a:tr h="3098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ru-RU" sz="1200" dirty="0" smtClean="0"/>
                        <a:t>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r>
                        <a:rPr lang="en-US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</a:t>
                      </a:r>
                      <a:endParaRPr lang="ru-RU" sz="1200" dirty="0"/>
                    </a:p>
                  </a:txBody>
                  <a:tcPr/>
                </a:tc>
              </a:tr>
              <a:tr h="3098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25%</a:t>
                      </a:r>
                      <a:endParaRPr lang="ru-RU" sz="1200" dirty="0"/>
                    </a:p>
                  </a:txBody>
                  <a:tcPr/>
                </a:tc>
              </a:tr>
              <a:tr h="3098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 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</a:t>
                      </a:r>
                      <a:r>
                        <a:rPr lang="en-US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75%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8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051158" cy="10033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Выводы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Консультирование </a:t>
            </a:r>
            <a:r>
              <a:rPr lang="ru-RU" sz="2400" dirty="0"/>
              <a:t>до зачатия имеет важное значение для женщин с </a:t>
            </a:r>
            <a:r>
              <a:rPr lang="ru-RU" sz="2400" dirty="0" smtClean="0"/>
              <a:t>ВПС, так </a:t>
            </a:r>
            <a:r>
              <a:rPr lang="ru-RU" sz="2400" dirty="0"/>
              <a:t>как </a:t>
            </a:r>
            <a:r>
              <a:rPr lang="ru-RU" sz="2400" dirty="0" smtClean="0"/>
              <a:t>беременность требует  </a:t>
            </a:r>
            <a:r>
              <a:rPr lang="ru-RU" sz="2400" dirty="0"/>
              <a:t>серьезной гемодинамической адаптации, беременные  с ВПС подвержены риску сердечно-сосудистых осложнений и ухудшению сердечной </a:t>
            </a:r>
            <a:r>
              <a:rPr lang="ru-RU" sz="2400" dirty="0" smtClean="0"/>
              <a:t>функции.</a:t>
            </a:r>
            <a:r>
              <a:rPr lang="ru-RU" sz="2400" dirty="0"/>
              <a:t> </a:t>
            </a:r>
            <a:r>
              <a:rPr lang="ru-RU" sz="2400" dirty="0" smtClean="0"/>
              <a:t>Хирургическое </a:t>
            </a:r>
            <a:r>
              <a:rPr lang="ru-RU" sz="2400" dirty="0" smtClean="0"/>
              <a:t>лечение женщин с ВПС в </a:t>
            </a:r>
            <a:r>
              <a:rPr lang="ru-RU" sz="2400" dirty="0" smtClean="0"/>
              <a:t>догестационном</a:t>
            </a:r>
            <a:r>
              <a:rPr lang="ru-RU" sz="2400" dirty="0" smtClean="0"/>
              <a:t> периоде приводит к снижению риска сердечно-сосудистых осложнений во время беременности.</a:t>
            </a:r>
          </a:p>
          <a:p>
            <a:pPr algn="just"/>
            <a:r>
              <a:rPr lang="ru-RU" sz="2400" dirty="0" smtClean="0"/>
              <a:t>Анатомическая  и физиологическая  сложность дефекта определяет </a:t>
            </a:r>
            <a:r>
              <a:rPr lang="ru-RU" sz="2400" dirty="0" smtClean="0"/>
              <a:t>стратификационный</a:t>
            </a:r>
            <a:r>
              <a:rPr lang="ru-RU" sz="2400" dirty="0" smtClean="0"/>
              <a:t> </a:t>
            </a:r>
            <a:r>
              <a:rPr lang="ru-RU" sz="2400" dirty="0" smtClean="0"/>
              <a:t>риск.</a:t>
            </a:r>
            <a:endParaRPr lang="ru-RU" sz="2400" dirty="0" smtClean="0"/>
          </a:p>
          <a:p>
            <a:pPr algn="just"/>
            <a:r>
              <a:rPr lang="ru-RU" sz="2400" dirty="0" smtClean="0"/>
              <a:t>Пренатальный</a:t>
            </a:r>
            <a:r>
              <a:rPr lang="ru-RU" sz="2400" dirty="0" smtClean="0"/>
              <a:t> </a:t>
            </a:r>
            <a:r>
              <a:rPr lang="ru-RU" sz="2400" dirty="0" smtClean="0"/>
              <a:t>консилиум </a:t>
            </a:r>
            <a:r>
              <a:rPr lang="ru-RU" sz="2400" dirty="0" smtClean="0"/>
              <a:t>имеет </a:t>
            </a:r>
            <a:r>
              <a:rPr lang="ru-RU" sz="2400" dirty="0"/>
              <a:t>важное значение для </a:t>
            </a:r>
            <a:r>
              <a:rPr lang="ru-RU" sz="2400" dirty="0" smtClean="0"/>
              <a:t>беременных женщин </a:t>
            </a:r>
            <a:r>
              <a:rPr lang="ru-RU" sz="2400" dirty="0"/>
              <a:t>с ВПС и </a:t>
            </a:r>
            <a:r>
              <a:rPr lang="ru-RU" sz="2400" dirty="0" smtClean="0"/>
              <a:t>должен </a:t>
            </a:r>
            <a:r>
              <a:rPr lang="ru-RU" sz="2400" dirty="0"/>
              <a:t>быть междисциплинарным, с привлечением как кардиологов, так и </a:t>
            </a:r>
            <a:r>
              <a:rPr lang="ru-RU" sz="2400" dirty="0" smtClean="0"/>
              <a:t>акушеров и анестезиологов, </a:t>
            </a:r>
            <a:r>
              <a:rPr lang="ru-RU" sz="2400" dirty="0"/>
              <a:t>с учетом риска сердечно-сосудистых осложнений для матери и  возможно для плода.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3795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313</Words>
  <Application>Microsoft Macintosh PowerPoint</Application>
  <PresentationFormat>Широкоэкранный</PresentationFormat>
  <Paragraphs>64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Тема Office</vt:lpstr>
      <vt:lpstr>АНАЛИЗ ПОДХОДА КАРДИОЛОГА К ВЕДЕНИЮ  БЕРЕМЕННОСТИ У ЖЕНЩИН С ВПС В ЗАВИСИМОСТИ ОТ ГРУППЫ РИСКА</vt:lpstr>
      <vt:lpstr>Цель работы:</vt:lpstr>
      <vt:lpstr>Материалы и методы:</vt:lpstr>
      <vt:lpstr>РЕЗУЛЬТАТЫ ОБСУЖДЕНИЕ</vt:lpstr>
      <vt:lpstr>Выводы: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Пользователь Microsoft Office</dc:creator>
  <cp:lastModifiedBy>Пользователь Microsoft Office</cp:lastModifiedBy>
  <cp:revision>51</cp:revision>
  <dcterms:created xsi:type="dcterms:W3CDTF">2022-05-06T15:08:52Z</dcterms:created>
  <dcterms:modified xsi:type="dcterms:W3CDTF">2022-05-15T08:10:57Z</dcterms:modified>
</cp:coreProperties>
</file>