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301" y="5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814E3E5-3D0C-4579-82C7-52DA85CDE774}" type="datetimeFigureOut">
              <a:rPr lang="ru-RU" smtClean="0"/>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0A847A-912C-4F41-8037-61C398227282}" type="slidenum">
              <a:rPr lang="ru-RU" smtClean="0"/>
              <a:t>‹#›</a:t>
            </a:fld>
            <a:endParaRPr lang="ru-RU"/>
          </a:p>
        </p:txBody>
      </p:sp>
    </p:spTree>
    <p:extLst>
      <p:ext uri="{BB962C8B-B14F-4D97-AF65-F5344CB8AC3E}">
        <p14:creationId xmlns:p14="http://schemas.microsoft.com/office/powerpoint/2010/main" val="157954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14E3E5-3D0C-4579-82C7-52DA85CDE774}" type="datetimeFigureOut">
              <a:rPr lang="ru-RU" smtClean="0"/>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0A847A-912C-4F41-8037-61C398227282}" type="slidenum">
              <a:rPr lang="ru-RU" smtClean="0"/>
              <a:t>‹#›</a:t>
            </a:fld>
            <a:endParaRPr lang="ru-RU"/>
          </a:p>
        </p:txBody>
      </p:sp>
    </p:spTree>
    <p:extLst>
      <p:ext uri="{BB962C8B-B14F-4D97-AF65-F5344CB8AC3E}">
        <p14:creationId xmlns:p14="http://schemas.microsoft.com/office/powerpoint/2010/main" val="64794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14E3E5-3D0C-4579-82C7-52DA85CDE774}" type="datetimeFigureOut">
              <a:rPr lang="ru-RU" smtClean="0"/>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0A847A-912C-4F41-8037-61C398227282}" type="slidenum">
              <a:rPr lang="ru-RU" smtClean="0"/>
              <a:t>‹#›</a:t>
            </a:fld>
            <a:endParaRPr lang="ru-RU"/>
          </a:p>
        </p:txBody>
      </p:sp>
    </p:spTree>
    <p:extLst>
      <p:ext uri="{BB962C8B-B14F-4D97-AF65-F5344CB8AC3E}">
        <p14:creationId xmlns:p14="http://schemas.microsoft.com/office/powerpoint/2010/main" val="251925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14E3E5-3D0C-4579-82C7-52DA85CDE774}" type="datetimeFigureOut">
              <a:rPr lang="ru-RU" smtClean="0"/>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0A847A-912C-4F41-8037-61C398227282}" type="slidenum">
              <a:rPr lang="ru-RU" smtClean="0"/>
              <a:t>‹#›</a:t>
            </a:fld>
            <a:endParaRPr lang="ru-RU"/>
          </a:p>
        </p:txBody>
      </p:sp>
    </p:spTree>
    <p:extLst>
      <p:ext uri="{BB962C8B-B14F-4D97-AF65-F5344CB8AC3E}">
        <p14:creationId xmlns:p14="http://schemas.microsoft.com/office/powerpoint/2010/main" val="84850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814E3E5-3D0C-4579-82C7-52DA85CDE774}" type="datetimeFigureOut">
              <a:rPr lang="ru-RU" smtClean="0"/>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0A847A-912C-4F41-8037-61C398227282}" type="slidenum">
              <a:rPr lang="ru-RU" smtClean="0"/>
              <a:t>‹#›</a:t>
            </a:fld>
            <a:endParaRPr lang="ru-RU"/>
          </a:p>
        </p:txBody>
      </p:sp>
    </p:spTree>
    <p:extLst>
      <p:ext uri="{BB962C8B-B14F-4D97-AF65-F5344CB8AC3E}">
        <p14:creationId xmlns:p14="http://schemas.microsoft.com/office/powerpoint/2010/main" val="418523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814E3E5-3D0C-4579-82C7-52DA85CDE774}" type="datetimeFigureOut">
              <a:rPr lang="ru-RU" smtClean="0"/>
              <a:t>14.06.2022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0A847A-912C-4F41-8037-61C398227282}" type="slidenum">
              <a:rPr lang="ru-RU" smtClean="0"/>
              <a:t>‹#›</a:t>
            </a:fld>
            <a:endParaRPr lang="ru-RU"/>
          </a:p>
        </p:txBody>
      </p:sp>
    </p:spTree>
    <p:extLst>
      <p:ext uri="{BB962C8B-B14F-4D97-AF65-F5344CB8AC3E}">
        <p14:creationId xmlns:p14="http://schemas.microsoft.com/office/powerpoint/2010/main" val="51501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814E3E5-3D0C-4579-82C7-52DA85CDE774}" type="datetimeFigureOut">
              <a:rPr lang="ru-RU" smtClean="0"/>
              <a:t>14.06.2022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0A847A-912C-4F41-8037-61C398227282}" type="slidenum">
              <a:rPr lang="ru-RU" smtClean="0"/>
              <a:t>‹#›</a:t>
            </a:fld>
            <a:endParaRPr lang="ru-RU"/>
          </a:p>
        </p:txBody>
      </p:sp>
    </p:spTree>
    <p:extLst>
      <p:ext uri="{BB962C8B-B14F-4D97-AF65-F5344CB8AC3E}">
        <p14:creationId xmlns:p14="http://schemas.microsoft.com/office/powerpoint/2010/main" val="107611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814E3E5-3D0C-4579-82C7-52DA85CDE774}" type="datetimeFigureOut">
              <a:rPr lang="ru-RU" smtClean="0"/>
              <a:t>14.06.2022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0A847A-912C-4F41-8037-61C398227282}" type="slidenum">
              <a:rPr lang="ru-RU" smtClean="0"/>
              <a:t>‹#›</a:t>
            </a:fld>
            <a:endParaRPr lang="ru-RU"/>
          </a:p>
        </p:txBody>
      </p:sp>
    </p:spTree>
    <p:extLst>
      <p:ext uri="{BB962C8B-B14F-4D97-AF65-F5344CB8AC3E}">
        <p14:creationId xmlns:p14="http://schemas.microsoft.com/office/powerpoint/2010/main" val="391918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814E3E5-3D0C-4579-82C7-52DA85CDE774}" type="datetimeFigureOut">
              <a:rPr lang="ru-RU" smtClean="0"/>
              <a:t>14.06.2022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0A847A-912C-4F41-8037-61C398227282}" type="slidenum">
              <a:rPr lang="ru-RU" smtClean="0"/>
              <a:t>‹#›</a:t>
            </a:fld>
            <a:endParaRPr lang="ru-RU"/>
          </a:p>
        </p:txBody>
      </p:sp>
    </p:spTree>
    <p:extLst>
      <p:ext uri="{BB962C8B-B14F-4D97-AF65-F5344CB8AC3E}">
        <p14:creationId xmlns:p14="http://schemas.microsoft.com/office/powerpoint/2010/main" val="3494302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814E3E5-3D0C-4579-82C7-52DA85CDE774}" type="datetimeFigureOut">
              <a:rPr lang="ru-RU" smtClean="0"/>
              <a:t>14.06.2022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0A847A-912C-4F41-8037-61C398227282}" type="slidenum">
              <a:rPr lang="ru-RU" smtClean="0"/>
              <a:t>‹#›</a:t>
            </a:fld>
            <a:endParaRPr lang="ru-RU"/>
          </a:p>
        </p:txBody>
      </p:sp>
    </p:spTree>
    <p:extLst>
      <p:ext uri="{BB962C8B-B14F-4D97-AF65-F5344CB8AC3E}">
        <p14:creationId xmlns:p14="http://schemas.microsoft.com/office/powerpoint/2010/main" val="128980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814E3E5-3D0C-4579-82C7-52DA85CDE774}" type="datetimeFigureOut">
              <a:rPr lang="ru-RU" smtClean="0"/>
              <a:t>14.06.2022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0A847A-912C-4F41-8037-61C398227282}" type="slidenum">
              <a:rPr lang="ru-RU" smtClean="0"/>
              <a:t>‹#›</a:t>
            </a:fld>
            <a:endParaRPr lang="ru-RU"/>
          </a:p>
        </p:txBody>
      </p:sp>
    </p:spTree>
    <p:extLst>
      <p:ext uri="{BB962C8B-B14F-4D97-AF65-F5344CB8AC3E}">
        <p14:creationId xmlns:p14="http://schemas.microsoft.com/office/powerpoint/2010/main" val="1638379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4E3E5-3D0C-4579-82C7-52DA85CDE774}" type="datetimeFigureOut">
              <a:rPr lang="ru-RU" smtClean="0"/>
              <a:t>14.06.2022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A847A-912C-4F41-8037-61C398227282}" type="slidenum">
              <a:rPr lang="ru-RU" smtClean="0"/>
              <a:t>‹#›</a:t>
            </a:fld>
            <a:endParaRPr lang="ru-RU"/>
          </a:p>
        </p:txBody>
      </p:sp>
    </p:spTree>
    <p:extLst>
      <p:ext uri="{BB962C8B-B14F-4D97-AF65-F5344CB8AC3E}">
        <p14:creationId xmlns:p14="http://schemas.microsoft.com/office/powerpoint/2010/main" val="3904283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274763"/>
            <a:ext cx="9144000" cy="2387600"/>
          </a:xfrm>
        </p:spPr>
        <p:txBody>
          <a:bodyPr>
            <a:noAutofit/>
          </a:bodyPr>
          <a:lstStyle/>
          <a:p>
            <a:r>
              <a:rPr lang="ru-RU" sz="3200" b="1" dirty="0" err="1" smtClean="0">
                <a:solidFill>
                  <a:srgbClr val="0070C0"/>
                </a:solidFill>
                <a:latin typeface="Times New Roman" panose="02020603050405020304" pitchFamily="18" charset="0"/>
                <a:cs typeface="Times New Roman" panose="02020603050405020304" pitchFamily="18" charset="0"/>
              </a:rPr>
              <a:t>Стентирования</a:t>
            </a:r>
            <a:r>
              <a:rPr lang="en-US" sz="3200" b="1" dirty="0" smtClean="0">
                <a:solidFill>
                  <a:srgbClr val="0070C0"/>
                </a:solidFill>
                <a:latin typeface="Times New Roman" panose="02020603050405020304" pitchFamily="18" charset="0"/>
                <a:cs typeface="Times New Roman" panose="02020603050405020304" pitchFamily="18" charset="0"/>
              </a:rPr>
              <a:t> </a:t>
            </a:r>
            <a:r>
              <a:rPr lang="ru-RU" sz="3200" b="1" dirty="0" smtClean="0">
                <a:solidFill>
                  <a:srgbClr val="0070C0"/>
                </a:solidFill>
                <a:latin typeface="Times New Roman" panose="02020603050405020304" pitchFamily="18" charset="0"/>
                <a:cs typeface="Times New Roman" panose="02020603050405020304" pitchFamily="18" charset="0"/>
              </a:rPr>
              <a:t>открытого </a:t>
            </a:r>
            <a:r>
              <a:rPr lang="ru-RU" sz="3200" b="1" dirty="0">
                <a:solidFill>
                  <a:srgbClr val="0070C0"/>
                </a:solidFill>
                <a:latin typeface="Times New Roman" panose="02020603050405020304" pitchFamily="18" charset="0"/>
                <a:cs typeface="Times New Roman" panose="02020603050405020304" pitchFamily="18" charset="0"/>
              </a:rPr>
              <a:t>артериального протока самораскрывающимся </a:t>
            </a:r>
            <a:r>
              <a:rPr lang="ru-RU" sz="3200" b="1" dirty="0" err="1">
                <a:solidFill>
                  <a:srgbClr val="0070C0"/>
                </a:solidFill>
                <a:latin typeface="Times New Roman" panose="02020603050405020304" pitchFamily="18" charset="0"/>
                <a:cs typeface="Times New Roman" panose="02020603050405020304" pitchFamily="18" charset="0"/>
              </a:rPr>
              <a:t>стентом</a:t>
            </a:r>
            <a:r>
              <a:rPr lang="ru-RU" sz="3200" b="1" dirty="0">
                <a:solidFill>
                  <a:srgbClr val="0070C0"/>
                </a:solidFill>
                <a:latin typeface="Times New Roman" panose="02020603050405020304" pitchFamily="18" charset="0"/>
                <a:cs typeface="Times New Roman" panose="02020603050405020304" pitchFamily="18" charset="0"/>
              </a:rPr>
              <a:t> при КГЛОС: клиническое наблюдение.</a:t>
            </a:r>
            <a:r>
              <a:rPr lang="ru-RU" sz="3200" dirty="0">
                <a:solidFill>
                  <a:srgbClr val="0070C0"/>
                </a:solidFill>
                <a:latin typeface="Times New Roman" panose="02020603050405020304" pitchFamily="18" charset="0"/>
                <a:cs typeface="Times New Roman" panose="02020603050405020304" pitchFamily="18" charset="0"/>
              </a:rPr>
              <a:t/>
            </a:r>
            <a:br>
              <a:rPr lang="ru-RU" sz="3200" dirty="0">
                <a:solidFill>
                  <a:srgbClr val="0070C0"/>
                </a:solidFill>
                <a:latin typeface="Times New Roman" panose="02020603050405020304" pitchFamily="18" charset="0"/>
                <a:cs typeface="Times New Roman" panose="02020603050405020304" pitchFamily="18" charset="0"/>
              </a:rPr>
            </a:br>
            <a:endParaRPr lang="ru-RU" sz="3200" dirty="0">
              <a:solidFill>
                <a:srgbClr val="0070C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4152426"/>
            <a:ext cx="9144000" cy="1655762"/>
          </a:xfrm>
        </p:spPr>
        <p:txBody>
          <a:bodyPr/>
          <a:lstStyle/>
          <a:p>
            <a:r>
              <a:rPr lang="ru-RU" dirty="0" err="1" smtClean="0">
                <a:latin typeface="Times New Roman" panose="02020603050405020304" pitchFamily="18" charset="0"/>
                <a:cs typeface="Times New Roman" panose="02020603050405020304" pitchFamily="18" charset="0"/>
              </a:rPr>
              <a:t>Скофенко</a:t>
            </a:r>
            <a:r>
              <a:rPr lang="ru-RU" dirty="0" smtClean="0">
                <a:latin typeface="Times New Roman" panose="02020603050405020304" pitchFamily="18" charset="0"/>
                <a:cs typeface="Times New Roman" panose="02020603050405020304" pitchFamily="18" charset="0"/>
              </a:rPr>
              <a:t> И.Н., Калинина О.И., Бирюкова С.Р., Корноухов Ю.Ю., </a:t>
            </a:r>
            <a:r>
              <a:rPr lang="ru-RU" dirty="0" err="1" smtClean="0">
                <a:latin typeface="Times New Roman" panose="02020603050405020304" pitchFamily="18" charset="0"/>
                <a:cs typeface="Times New Roman" panose="02020603050405020304" pitchFamily="18" charset="0"/>
              </a:rPr>
              <a:t>Туненко</a:t>
            </a:r>
            <a:r>
              <a:rPr lang="ru-RU" dirty="0" smtClean="0">
                <a:latin typeface="Times New Roman" panose="02020603050405020304" pitchFamily="18" charset="0"/>
                <a:cs typeface="Times New Roman" panose="02020603050405020304" pitchFamily="18" charset="0"/>
              </a:rPr>
              <a:t> В.Н., Корноухов О.Ю., Ильин В.Н.</a:t>
            </a:r>
          </a:p>
        </p:txBody>
      </p:sp>
      <p:pic>
        <p:nvPicPr>
          <p:cNvPr id="5" name="Содержимое 5" descr="Эмблема _Филатовка.jpg"/>
          <p:cNvPicPr>
            <a:picLocks noChangeAspect="1"/>
          </p:cNvPicPr>
          <p:nvPr/>
        </p:nvPicPr>
        <p:blipFill>
          <a:blip r:embed="rId2" cstate="print"/>
          <a:srcRect/>
          <a:stretch>
            <a:fillRect/>
          </a:stretch>
        </p:blipFill>
        <p:spPr bwMode="auto">
          <a:xfrm>
            <a:off x="179512" y="4980307"/>
            <a:ext cx="1909059" cy="1794785"/>
          </a:xfrm>
          <a:prstGeom prst="rect">
            <a:avLst/>
          </a:prstGeom>
          <a:noFill/>
          <a:ln w="9525">
            <a:noFill/>
            <a:miter lim="800000"/>
            <a:headEnd/>
            <a:tailEnd/>
          </a:ln>
        </p:spPr>
      </p:pic>
      <p:sp>
        <p:nvSpPr>
          <p:cNvPr id="6" name="Заголовок 1"/>
          <p:cNvSpPr txBox="1">
            <a:spLocks/>
          </p:cNvSpPr>
          <p:nvPr/>
        </p:nvSpPr>
        <p:spPr>
          <a:xfrm>
            <a:off x="90666" y="260648"/>
            <a:ext cx="11745734" cy="158417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800" dirty="0" smtClean="0">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Отделение кардиохирургии и интенсивной терапии</a:t>
            </a:r>
            <a:br>
              <a:rPr lang="ru-RU" sz="2800" dirty="0" smtClean="0">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br>
            <a:r>
              <a:rPr lang="ru-RU" sz="2800" dirty="0" smtClean="0">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ДГКБ имени Н.Ф. Филатова, г. Москва</a:t>
            </a:r>
            <a:endParaRPr lang="ru-RU" sz="2800" dirty="0">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91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05393" y="235130"/>
            <a:ext cx="10781213" cy="3979819"/>
          </a:xfrm>
        </p:spPr>
        <p:txBody>
          <a:bodyPr>
            <a:noAutofit/>
          </a:bodyPr>
          <a:lstStyle/>
          <a:p>
            <a:pPr algn="l">
              <a:lnSpc>
                <a:spcPct val="150000"/>
              </a:lnSpc>
            </a:pPr>
            <a:r>
              <a:rPr lang="ru-RU" sz="2400" b="1" dirty="0">
                <a:latin typeface="Times New Roman" panose="02020603050405020304" pitchFamily="18" charset="0"/>
                <a:cs typeface="Times New Roman" panose="02020603050405020304" pitchFamily="18" charset="0"/>
              </a:rPr>
              <a:t>Цель: </a:t>
            </a:r>
            <a:r>
              <a:rPr lang="ru-RU" sz="2400" dirty="0">
                <a:latin typeface="Times New Roman" panose="02020603050405020304" pitchFamily="18" charset="0"/>
                <a:cs typeface="Times New Roman" panose="02020603050405020304" pitchFamily="18" charset="0"/>
              </a:rPr>
              <a:t>Гибридный метод этапного лечения пациентов с комплексом гипоплазии левых отделов сердца (КГЛОС) весьма распространен. Одной из важных деталей этого метода является </a:t>
            </a:r>
            <a:r>
              <a:rPr lang="ru-RU" sz="2400" dirty="0" err="1">
                <a:latin typeface="Times New Roman" panose="02020603050405020304" pitchFamily="18" charset="0"/>
                <a:cs typeface="Times New Roman" panose="02020603050405020304" pitchFamily="18" charset="0"/>
              </a:rPr>
              <a:t>стентирование</a:t>
            </a:r>
            <a:r>
              <a:rPr lang="ru-RU" sz="2400" dirty="0">
                <a:latin typeface="Times New Roman" panose="02020603050405020304" pitchFamily="18" charset="0"/>
                <a:cs typeface="Times New Roman" panose="02020603050405020304" pitchFamily="18" charset="0"/>
              </a:rPr>
              <a:t> открытого артериального протока (ОАП) для сохранения системного кровотока после раздельного суживания легочных артерий (ЛА). Применение для этого самораскрывающегося </a:t>
            </a:r>
            <a:r>
              <a:rPr lang="ru-RU" sz="2400" dirty="0" err="1">
                <a:latin typeface="Times New Roman" panose="02020603050405020304" pitchFamily="18" charset="0"/>
                <a:cs typeface="Times New Roman" panose="02020603050405020304" pitchFamily="18" charset="0"/>
              </a:rPr>
              <a:t>стента</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COOK </a:t>
            </a:r>
            <a:r>
              <a:rPr lang="en-US" sz="2400" dirty="0" err="1">
                <a:latin typeface="Times New Roman" panose="02020603050405020304" pitchFamily="18" charset="0"/>
                <a:cs typeface="Times New Roman" panose="02020603050405020304" pitchFamily="18" charset="0"/>
              </a:rPr>
              <a:t>ZilverFlex</a:t>
            </a:r>
            <a:r>
              <a:rPr lang="ru-RU" sz="2400" dirty="0">
                <a:latin typeface="Times New Roman" panose="02020603050405020304" pitchFamily="18" charset="0"/>
                <a:cs typeface="Times New Roman" panose="02020603050405020304" pitchFamily="18" charset="0"/>
              </a:rPr>
              <a:t> 8</a:t>
            </a:r>
            <a:r>
              <a:rPr lang="en-US" sz="2400" dirty="0">
                <a:latin typeface="Times New Roman" panose="02020603050405020304" pitchFamily="18" charset="0"/>
                <a:cs typeface="Times New Roman" panose="02020603050405020304" pitchFamily="18" charset="0"/>
              </a:rPr>
              <a:t>x</a:t>
            </a:r>
            <a:r>
              <a:rPr lang="ru-RU" sz="24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mm</a:t>
            </a:r>
            <a:r>
              <a:rPr lang="ru-RU" sz="2400" dirty="0">
                <a:latin typeface="Times New Roman" panose="02020603050405020304" pitchFamily="18" charset="0"/>
                <a:cs typeface="Times New Roman" panose="02020603050405020304" pitchFamily="18" charset="0"/>
              </a:rPr>
              <a:t>) представляется удобным и выгодным, хотя и не было описано раннее.</a:t>
            </a:r>
          </a:p>
        </p:txBody>
      </p:sp>
      <p:pic>
        <p:nvPicPr>
          <p:cNvPr id="4" name="Рисунок 3"/>
          <p:cNvPicPr>
            <a:picLocks noChangeAspect="1"/>
          </p:cNvPicPr>
          <p:nvPr/>
        </p:nvPicPr>
        <p:blipFill rotWithShape="1">
          <a:blip r:embed="rId2"/>
          <a:srcRect l="21749" t="16074" r="6918" b="15038"/>
          <a:stretch/>
        </p:blipFill>
        <p:spPr>
          <a:xfrm>
            <a:off x="6095999" y="3770600"/>
            <a:ext cx="5318760" cy="2889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81027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8480" y="142240"/>
            <a:ext cx="11145520" cy="6024879"/>
          </a:xfrm>
        </p:spPr>
        <p:txBody>
          <a:bodyPr>
            <a:noAutofit/>
          </a:bodyPr>
          <a:lstStyle/>
          <a:p>
            <a:pPr algn="just">
              <a:lnSpc>
                <a:spcPct val="150000"/>
              </a:lnSpc>
            </a:pPr>
            <a:r>
              <a:rPr lang="ru-RU" sz="1600" b="1" dirty="0">
                <a:latin typeface="Times New Roman" panose="02020603050405020304" pitchFamily="18" charset="0"/>
                <a:cs typeface="Times New Roman" panose="02020603050405020304" pitchFamily="18" charset="0"/>
              </a:rPr>
              <a:t>Клиническое наблюдение: </a:t>
            </a:r>
            <a:r>
              <a:rPr lang="ru-RU" sz="1600" dirty="0">
                <a:latin typeface="Times New Roman" panose="02020603050405020304" pitchFamily="18" charset="0"/>
                <a:cs typeface="Times New Roman" panose="02020603050405020304" pitchFamily="18" charset="0"/>
              </a:rPr>
              <a:t>Доношенный новорожденный ребенок весом 3,4 кг с </a:t>
            </a:r>
            <a:r>
              <a:rPr lang="ru-RU" sz="1600" dirty="0" err="1">
                <a:latin typeface="Times New Roman" panose="02020603050405020304" pitchFamily="18" charset="0"/>
                <a:cs typeface="Times New Roman" panose="02020603050405020304" pitchFamily="18" charset="0"/>
              </a:rPr>
              <a:t>пренатально</a:t>
            </a:r>
            <a:r>
              <a:rPr lang="ru-RU" sz="1600" dirty="0">
                <a:latin typeface="Times New Roman" panose="02020603050405020304" pitchFamily="18" charset="0"/>
                <a:cs typeface="Times New Roman" panose="02020603050405020304" pitchFamily="18" charset="0"/>
              </a:rPr>
              <a:t> установленным диагнозом КГЛОС поступил  в Отделение кардиохирургии и интенсивной терапии больницы из роддома в возрасте 1 суток жизни в тяжелом состоянии. Гемодинамика у ребенка была стабильной без </a:t>
            </a:r>
            <a:r>
              <a:rPr lang="ru-RU" sz="1600" dirty="0" err="1">
                <a:latin typeface="Times New Roman" panose="02020603050405020304" pitchFamily="18" charset="0"/>
                <a:cs typeface="Times New Roman" panose="02020603050405020304" pitchFamily="18" charset="0"/>
              </a:rPr>
              <a:t>кардиотонической</a:t>
            </a:r>
            <a:r>
              <a:rPr lang="ru-RU" sz="1600" dirty="0">
                <a:latin typeface="Times New Roman" panose="02020603050405020304" pitchFamily="18" charset="0"/>
                <a:cs typeface="Times New Roman" panose="02020603050405020304" pitchFamily="18" charset="0"/>
              </a:rPr>
              <a:t> поддержки, ЧСС 135 в мин. Артериальное давление 70/33 мм </a:t>
            </a:r>
            <a:r>
              <a:rPr lang="ru-RU" sz="1600" dirty="0" err="1">
                <a:latin typeface="Times New Roman" panose="02020603050405020304" pitchFamily="18" charset="0"/>
                <a:cs typeface="Times New Roman" panose="02020603050405020304" pitchFamily="18" charset="0"/>
              </a:rPr>
              <a:t>рт.ст</a:t>
            </a:r>
            <a:r>
              <a:rPr lang="ru-RU" sz="1600" dirty="0">
                <a:latin typeface="Times New Roman" panose="02020603050405020304" pitchFamily="18" charset="0"/>
                <a:cs typeface="Times New Roman" panose="02020603050405020304" pitchFamily="18" charset="0"/>
              </a:rPr>
              <a:t>., без градиента между верхними и нижними конечностями на фоне внутривенного введения препарата </a:t>
            </a:r>
            <a:r>
              <a:rPr lang="ru-RU" sz="1600" dirty="0" err="1">
                <a:latin typeface="Times New Roman" panose="02020603050405020304" pitchFamily="18" charset="0"/>
                <a:cs typeface="Times New Roman" panose="02020603050405020304" pitchFamily="18" charset="0"/>
              </a:rPr>
              <a:t>Альпростадил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Вазапростан</a:t>
            </a:r>
            <a:r>
              <a:rPr lang="ru-RU" sz="1600" dirty="0">
                <a:latin typeface="Times New Roman" panose="02020603050405020304" pitchFamily="18" charset="0"/>
                <a:cs typeface="Times New Roman" panose="02020603050405020304" pitchFamily="18" charset="0"/>
              </a:rPr>
              <a:t>). SpO2: 85 %. Диурез удовлетворительный с минимальными дозами диуретиков. На 3 сутки жизни был оперирован: из срединной </a:t>
            </a:r>
            <a:r>
              <a:rPr lang="ru-RU" sz="1600" dirty="0" err="1">
                <a:latin typeface="Times New Roman" panose="02020603050405020304" pitchFamily="18" charset="0"/>
                <a:cs typeface="Times New Roman" panose="02020603050405020304" pitchFamily="18" charset="0"/>
              </a:rPr>
              <a:t>стернотомии</a:t>
            </a:r>
            <a:r>
              <a:rPr lang="ru-RU" sz="1600" dirty="0">
                <a:latin typeface="Times New Roman" panose="02020603050405020304" pitchFamily="18" charset="0"/>
                <a:cs typeface="Times New Roman" panose="02020603050405020304" pitchFamily="18" charset="0"/>
              </a:rPr>
              <a:t> было выполнено раздельное суживание легочных артерий. После </a:t>
            </a:r>
            <a:r>
              <a:rPr lang="ru-RU" sz="1600" dirty="0" err="1">
                <a:latin typeface="Times New Roman" panose="02020603050405020304" pitchFamily="18" charset="0"/>
                <a:cs typeface="Times New Roman" panose="02020603050405020304" pitchFamily="18" charset="0"/>
              </a:rPr>
              <a:t>ушивания</a:t>
            </a:r>
            <a:r>
              <a:rPr lang="ru-RU" sz="1600" dirty="0">
                <a:latin typeface="Times New Roman" panose="02020603050405020304" pitchFamily="18" charset="0"/>
                <a:cs typeface="Times New Roman" panose="02020603050405020304" pitchFamily="18" charset="0"/>
              </a:rPr>
              <a:t> послеоперационной раны в условиях рентген-ангио-операционной ему была выполнена баллонная </a:t>
            </a:r>
            <a:r>
              <a:rPr lang="ru-RU" sz="1600" dirty="0" err="1">
                <a:latin typeface="Times New Roman" panose="02020603050405020304" pitchFamily="18" charset="0"/>
                <a:cs typeface="Times New Roman" panose="02020603050405020304" pitchFamily="18" charset="0"/>
              </a:rPr>
              <a:t>атриосептостомия</a:t>
            </a:r>
            <a:r>
              <a:rPr lang="ru-RU" sz="1600" dirty="0">
                <a:latin typeface="Times New Roman" panose="02020603050405020304" pitchFamily="18" charset="0"/>
                <a:cs typeface="Times New Roman" panose="02020603050405020304" pitchFamily="18" charset="0"/>
              </a:rPr>
              <a:t> и </a:t>
            </a:r>
            <a:r>
              <a:rPr lang="ru-RU" sz="1600" dirty="0" err="1">
                <a:latin typeface="Times New Roman" panose="02020603050405020304" pitchFamily="18" charset="0"/>
                <a:cs typeface="Times New Roman" panose="02020603050405020304" pitchFamily="18" charset="0"/>
              </a:rPr>
              <a:t>стентирование</a:t>
            </a:r>
            <a:r>
              <a:rPr lang="ru-RU" sz="1600" dirty="0">
                <a:latin typeface="Times New Roman" panose="02020603050405020304" pitchFamily="18" charset="0"/>
                <a:cs typeface="Times New Roman" panose="02020603050405020304" pitchFamily="18" charset="0"/>
              </a:rPr>
              <a:t> открытого артериального протока самораскрывающимся </a:t>
            </a:r>
            <a:r>
              <a:rPr lang="ru-RU" sz="1600" dirty="0" err="1">
                <a:latin typeface="Times New Roman" panose="02020603050405020304" pitchFamily="18" charset="0"/>
                <a:cs typeface="Times New Roman" panose="02020603050405020304" pitchFamily="18" charset="0"/>
              </a:rPr>
              <a:t>стентом</a:t>
            </a:r>
            <a:r>
              <a:rPr lang="ru-RU" sz="1600" dirty="0">
                <a:latin typeface="Times New Roman" panose="02020603050405020304" pitchFamily="18" charset="0"/>
                <a:cs typeface="Times New Roman" panose="02020603050405020304" pitchFamily="18" charset="0"/>
              </a:rPr>
              <a:t> COOK </a:t>
            </a:r>
            <a:r>
              <a:rPr lang="ru-RU" sz="1600" dirty="0" err="1">
                <a:latin typeface="Times New Roman" panose="02020603050405020304" pitchFamily="18" charset="0"/>
                <a:cs typeface="Times New Roman" panose="02020603050405020304" pitchFamily="18" charset="0"/>
              </a:rPr>
              <a:t>ZilverFle</a:t>
            </a:r>
            <a:r>
              <a:rPr lang="en-US" sz="1600" dirty="0">
                <a:latin typeface="Times New Roman" panose="02020603050405020304" pitchFamily="18" charset="0"/>
                <a:cs typeface="Times New Roman" panose="02020603050405020304" pitchFamily="18" charset="0"/>
              </a:rPr>
              <a:t>x</a:t>
            </a:r>
            <a:r>
              <a:rPr lang="ru-RU" sz="1600" dirty="0">
                <a:latin typeface="Times New Roman" panose="02020603050405020304" pitchFamily="18" charset="0"/>
                <a:cs typeface="Times New Roman" panose="02020603050405020304" pitchFamily="18" charset="0"/>
              </a:rPr>
              <a:t> 8</a:t>
            </a:r>
            <a:r>
              <a:rPr lang="en-US" sz="1600" dirty="0">
                <a:latin typeface="Times New Roman" panose="02020603050405020304" pitchFamily="18" charset="0"/>
                <a:cs typeface="Times New Roman" panose="02020603050405020304" pitchFamily="18" charset="0"/>
              </a:rPr>
              <a:t>x</a:t>
            </a:r>
            <a:r>
              <a:rPr lang="ru-RU" sz="1600" dirty="0">
                <a:latin typeface="Times New Roman" panose="02020603050405020304" pitchFamily="18" charset="0"/>
                <a:cs typeface="Times New Roman" panose="02020603050405020304" pitchFamily="18" charset="0"/>
              </a:rPr>
              <a:t>20 </a:t>
            </a:r>
            <a:r>
              <a:rPr lang="en-US" sz="1600" dirty="0">
                <a:latin typeface="Times New Roman" panose="02020603050405020304" pitchFamily="18" charset="0"/>
                <a:cs typeface="Times New Roman" panose="02020603050405020304" pitchFamily="18" charset="0"/>
              </a:rPr>
              <a:t>mm</a:t>
            </a:r>
            <a:r>
              <a:rPr lang="ru-RU" sz="1600" dirty="0">
                <a:latin typeface="Times New Roman" panose="02020603050405020304" pitchFamily="18" charset="0"/>
                <a:cs typeface="Times New Roman" panose="02020603050405020304" pitchFamily="18" charset="0"/>
              </a:rPr>
              <a:t>. Под рентген и ЭХО-КГ контролем </a:t>
            </a:r>
            <a:r>
              <a:rPr lang="ru-RU" sz="1600" dirty="0" err="1">
                <a:latin typeface="Times New Roman" panose="02020603050405020304" pitchFamily="18" charset="0"/>
                <a:cs typeface="Times New Roman" panose="02020603050405020304" pitchFamily="18" charset="0"/>
              </a:rPr>
              <a:t>стент</a:t>
            </a:r>
            <a:r>
              <a:rPr lang="ru-RU" sz="1600" dirty="0">
                <a:latin typeface="Times New Roman" panose="02020603050405020304" pitchFamily="18" charset="0"/>
                <a:cs typeface="Times New Roman" panose="02020603050405020304" pitchFamily="18" charset="0"/>
              </a:rPr>
              <a:t> был установлен и расправлен в проекции ОАП. Нарушений ритма и гемодинамики не было зафиксировано. По данным ЭХО-КГ: </a:t>
            </a:r>
            <a:r>
              <a:rPr lang="ru-RU" sz="1600" dirty="0" err="1">
                <a:latin typeface="Times New Roman" panose="02020603050405020304" pitchFamily="18" charset="0"/>
                <a:cs typeface="Times New Roman" panose="02020603050405020304" pitchFamily="18" charset="0"/>
              </a:rPr>
              <a:t>стент</a:t>
            </a:r>
            <a:r>
              <a:rPr lang="ru-RU" sz="1600" dirty="0">
                <a:latin typeface="Times New Roman" panose="02020603050405020304" pitchFamily="18" charset="0"/>
                <a:cs typeface="Times New Roman" panose="02020603050405020304" pitchFamily="18" charset="0"/>
              </a:rPr>
              <a:t> позиционирован правильно, пиковый градиент ЛА/</a:t>
            </a:r>
            <a:r>
              <a:rPr lang="ru-RU" sz="1600" dirty="0" err="1">
                <a:latin typeface="Times New Roman" panose="02020603050405020304" pitchFamily="18" charset="0"/>
                <a:cs typeface="Times New Roman" panose="02020603050405020304" pitchFamily="18" charset="0"/>
              </a:rPr>
              <a:t>Ао</a:t>
            </a:r>
            <a:r>
              <a:rPr lang="ru-RU" sz="1600" dirty="0">
                <a:latin typeface="Times New Roman" panose="02020603050405020304" pitchFamily="18" charset="0"/>
                <a:cs typeface="Times New Roman" panose="02020603050405020304" pitchFamily="18" charset="0"/>
              </a:rPr>
              <a:t> не превышал 6 мм </a:t>
            </a:r>
            <a:r>
              <a:rPr lang="ru-RU" sz="1600" dirty="0" err="1">
                <a:latin typeface="Times New Roman" panose="02020603050405020304" pitchFamily="18" charset="0"/>
                <a:cs typeface="Times New Roman" panose="02020603050405020304" pitchFamily="18" charset="0"/>
              </a:rPr>
              <a:t>рт.ст</a:t>
            </a:r>
            <a:r>
              <a:rPr lang="ru-RU" sz="1600" dirty="0">
                <a:latin typeface="Times New Roman" panose="02020603050405020304" pitchFamily="18" charset="0"/>
                <a:cs typeface="Times New Roman" panose="02020603050405020304" pitchFamily="18" charset="0"/>
              </a:rPr>
              <a:t>., просвет 7,5 мм. Был выключен </a:t>
            </a:r>
            <a:r>
              <a:rPr lang="ru-RU" sz="1600" dirty="0" err="1">
                <a:latin typeface="Times New Roman" panose="02020603050405020304" pitchFamily="18" charset="0"/>
                <a:cs typeface="Times New Roman" panose="02020603050405020304" pitchFamily="18" charset="0"/>
              </a:rPr>
              <a:t>Вазапростан</a:t>
            </a:r>
            <a:r>
              <a:rPr lang="ru-RU" sz="1600" dirty="0">
                <a:latin typeface="Times New Roman" panose="02020603050405020304" pitchFamily="18" charset="0"/>
                <a:cs typeface="Times New Roman" panose="02020603050405020304" pitchFamily="18" charset="0"/>
              </a:rPr>
              <a:t>, ребенок переведен в блок интенсивной терапии, далее в кардиологическое отделение на выхаживание. Пациент выписан домой через 8 дней после операции с подобранной терапией Верошпироном и Аспирином. Через 1 и 3 месяца амбулаторного наблюдения по данным ЭХО-КГ отчетливо регистрируется магистральный кровоток через ОАП с </a:t>
            </a:r>
            <a:r>
              <a:rPr lang="ru-RU" sz="1600" dirty="0" err="1">
                <a:latin typeface="Times New Roman" panose="02020603050405020304" pitchFamily="18" charset="0"/>
                <a:cs typeface="Times New Roman" panose="02020603050405020304" pitchFamily="18" charset="0"/>
              </a:rPr>
              <a:t>пик.град</a:t>
            </a:r>
            <a:r>
              <a:rPr lang="ru-RU" sz="1600" dirty="0">
                <a:latin typeface="Times New Roman" panose="02020603050405020304" pitchFamily="18" charset="0"/>
                <a:cs typeface="Times New Roman" panose="02020603050405020304" pitchFamily="18" charset="0"/>
              </a:rPr>
              <a:t> 15 мм </a:t>
            </a:r>
            <a:r>
              <a:rPr lang="ru-RU" sz="1600" dirty="0" err="1">
                <a:latin typeface="Times New Roman" panose="02020603050405020304" pitchFamily="18" charset="0"/>
                <a:cs typeface="Times New Roman" panose="02020603050405020304" pitchFamily="18" charset="0"/>
              </a:rPr>
              <a:t>рт.ст</a:t>
            </a:r>
            <a:r>
              <a:rPr lang="ru-RU" sz="1600" dirty="0">
                <a:latin typeface="Times New Roman" panose="02020603050405020304" pitchFamily="18" charset="0"/>
                <a:cs typeface="Times New Roman" panose="02020603050405020304" pitchFamily="18" charset="0"/>
              </a:rPr>
              <a:t>. и просветом </a:t>
            </a:r>
            <a:r>
              <a:rPr lang="ru-RU" sz="1600" dirty="0" err="1">
                <a:latin typeface="Times New Roman" panose="02020603050405020304" pitchFamily="18" charset="0"/>
                <a:cs typeface="Times New Roman" panose="02020603050405020304" pitchFamily="18" charset="0"/>
              </a:rPr>
              <a:t>стента</a:t>
            </a:r>
            <a:r>
              <a:rPr lang="ru-RU" sz="1600" dirty="0">
                <a:latin typeface="Times New Roman" panose="02020603050405020304" pitchFamily="18" charset="0"/>
                <a:cs typeface="Times New Roman" panose="02020603050405020304" pitchFamily="18" charset="0"/>
              </a:rPr>
              <a:t> 7 мм. На ЭКГ синусовый ритм с ЧСС 120 </a:t>
            </a:r>
            <a:r>
              <a:rPr lang="ru-RU" sz="1600" dirty="0" err="1">
                <a:latin typeface="Times New Roman" panose="02020603050405020304" pitchFamily="18" charset="0"/>
                <a:cs typeface="Times New Roman" panose="02020603050405020304" pitchFamily="18" charset="0"/>
              </a:rPr>
              <a:t>вмин</a:t>
            </a:r>
            <a:r>
              <a:rPr lang="ru-RU" sz="1600" dirty="0">
                <a:latin typeface="Times New Roman" panose="02020603050405020304" pitchFamily="18" charset="0"/>
                <a:cs typeface="Times New Roman" panose="02020603050405020304" pitchFamily="18" charset="0"/>
              </a:rPr>
              <a:t>, нарушений ритма, проводимости и ишемических изменений не выявлено.</a:t>
            </a:r>
          </a:p>
        </p:txBody>
      </p:sp>
    </p:spTree>
    <p:extLst>
      <p:ext uri="{BB962C8B-B14F-4D97-AF65-F5344CB8AC3E}">
        <p14:creationId xmlns:p14="http://schemas.microsoft.com/office/powerpoint/2010/main" val="1470354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9440" y="304800"/>
            <a:ext cx="11186160" cy="2824479"/>
          </a:xfrm>
        </p:spPr>
        <p:txBody>
          <a:bodyPr>
            <a:noAutofit/>
          </a:bodyPr>
          <a:lstStyle/>
          <a:p>
            <a:pPr algn="just">
              <a:lnSpc>
                <a:spcPct val="150000"/>
              </a:lnSpc>
            </a:pPr>
            <a:r>
              <a:rPr lang="ru-RU" sz="2400" b="1" dirty="0">
                <a:latin typeface="Times New Roman" panose="02020603050405020304" pitchFamily="18" charset="0"/>
                <a:cs typeface="Times New Roman" panose="02020603050405020304" pitchFamily="18" charset="0"/>
              </a:rPr>
              <a:t>Обсуждение: </a:t>
            </a:r>
            <a:r>
              <a:rPr lang="ru-RU" sz="2400" dirty="0">
                <a:latin typeface="Times New Roman" panose="02020603050405020304" pitchFamily="18" charset="0"/>
                <a:cs typeface="Times New Roman" panose="02020603050405020304" pitchFamily="18" charset="0"/>
              </a:rPr>
              <a:t>Имплантация самораскрывающегося </a:t>
            </a:r>
            <a:r>
              <a:rPr lang="ru-RU" sz="2400" dirty="0" err="1">
                <a:latin typeface="Times New Roman" panose="02020603050405020304" pitchFamily="18" charset="0"/>
                <a:cs typeface="Times New Roman" panose="02020603050405020304" pitchFamily="18" charset="0"/>
              </a:rPr>
              <a:t>стента</a:t>
            </a:r>
            <a:r>
              <a:rPr lang="ru-RU" sz="2400" dirty="0">
                <a:latin typeface="Times New Roman" panose="02020603050405020304" pitchFamily="18" charset="0"/>
                <a:cs typeface="Times New Roman" panose="02020603050405020304" pitchFamily="18" charset="0"/>
              </a:rPr>
              <a:t> в ОАП при КГЛОС уменьшает риск нарушения гемодинамики в связи с отсутствием этапа раздувания баллона в процессе установке самораскрывающегося </a:t>
            </a:r>
            <a:r>
              <a:rPr lang="ru-RU" sz="2400" dirty="0" err="1">
                <a:latin typeface="Times New Roman" panose="02020603050405020304" pitchFamily="18" charset="0"/>
                <a:cs typeface="Times New Roman" panose="02020603050405020304" pitchFamily="18" charset="0"/>
              </a:rPr>
              <a:t>стента</a:t>
            </a:r>
            <a:r>
              <a:rPr lang="ru-RU" sz="2400" dirty="0">
                <a:latin typeface="Times New Roman" panose="02020603050405020304" pitchFamily="18" charset="0"/>
                <a:cs typeface="Times New Roman" panose="02020603050405020304" pitchFamily="18" charset="0"/>
              </a:rPr>
              <a:t>. При этом устраняется риск дислоцировать </a:t>
            </a:r>
            <a:r>
              <a:rPr lang="ru-RU" sz="2400" dirty="0" err="1">
                <a:latin typeface="Times New Roman" panose="02020603050405020304" pitchFamily="18" charset="0"/>
                <a:cs typeface="Times New Roman" panose="02020603050405020304" pitchFamily="18" charset="0"/>
              </a:rPr>
              <a:t>стент</a:t>
            </a:r>
            <a:r>
              <a:rPr lang="ru-RU" sz="2400" dirty="0">
                <a:latin typeface="Times New Roman" panose="02020603050405020304" pitchFamily="18" charset="0"/>
                <a:cs typeface="Times New Roman" panose="02020603050405020304" pitchFamily="18" charset="0"/>
              </a:rPr>
              <a:t> при удалении </a:t>
            </a:r>
            <a:r>
              <a:rPr lang="ru-RU" sz="2400" dirty="0" err="1">
                <a:latin typeface="Times New Roman" panose="02020603050405020304" pitchFamily="18" charset="0"/>
                <a:cs typeface="Times New Roman" panose="02020603050405020304" pitchFamily="18" charset="0"/>
              </a:rPr>
              <a:t>баллонна</a:t>
            </a:r>
            <a:r>
              <a:rPr lang="ru-RU" sz="2400" dirty="0">
                <a:latin typeface="Times New Roman" panose="02020603050405020304" pitchFamily="18" charset="0"/>
                <a:cs typeface="Times New Roman" panose="02020603050405020304" pitchFamily="18" charset="0"/>
              </a:rPr>
              <a:t>, а также появляется возможность использования доставляющей системы меньшего диаметра.</a:t>
            </a:r>
          </a:p>
        </p:txBody>
      </p:sp>
      <p:pic>
        <p:nvPicPr>
          <p:cNvPr id="4" name="Рисунок 3"/>
          <p:cNvPicPr>
            <a:picLocks noChangeAspect="1"/>
          </p:cNvPicPr>
          <p:nvPr/>
        </p:nvPicPr>
        <p:blipFill rotWithShape="1">
          <a:blip r:embed="rId2"/>
          <a:srcRect l="34389" t="44124" r="18944" b="19630"/>
          <a:stretch/>
        </p:blipFill>
        <p:spPr>
          <a:xfrm>
            <a:off x="2181743" y="3129279"/>
            <a:ext cx="8021554" cy="35046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31925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38537" y="1689903"/>
            <a:ext cx="11192719" cy="1493134"/>
          </a:xfrm>
        </p:spPr>
        <p:style>
          <a:lnRef idx="1">
            <a:schemeClr val="accent1"/>
          </a:lnRef>
          <a:fillRef idx="2">
            <a:schemeClr val="accent1"/>
          </a:fillRef>
          <a:effectRef idx="1">
            <a:schemeClr val="accent1"/>
          </a:effectRef>
          <a:fontRef idx="minor">
            <a:schemeClr val="dk1"/>
          </a:fontRef>
        </p:style>
        <p:txBody>
          <a:bodyPr>
            <a:noAutofit/>
          </a:bodyPr>
          <a:lstStyle/>
          <a:p>
            <a:pPr algn="l">
              <a:lnSpc>
                <a:spcPct val="150000"/>
              </a:lnSpc>
            </a:pPr>
            <a:r>
              <a:rPr lang="ru-RU" sz="2800" b="1" dirty="0">
                <a:latin typeface="Times New Roman" panose="02020603050405020304" pitchFamily="18" charset="0"/>
                <a:cs typeface="Times New Roman" panose="02020603050405020304" pitchFamily="18" charset="0"/>
              </a:rPr>
              <a:t>Вывод: </a:t>
            </a:r>
            <a:r>
              <a:rPr lang="ru-RU" sz="2800" dirty="0">
                <a:latin typeface="Times New Roman" panose="02020603050405020304" pitchFamily="18" charset="0"/>
                <a:cs typeface="Times New Roman" panose="02020603050405020304" pitchFamily="18" charset="0"/>
              </a:rPr>
              <a:t>Приведенное наблюдение демонстрирует более безопасный и технически упрощенный метод </a:t>
            </a:r>
            <a:r>
              <a:rPr lang="ru-RU" sz="2800" dirty="0" err="1">
                <a:latin typeface="Times New Roman" panose="02020603050405020304" pitchFamily="18" charset="0"/>
                <a:cs typeface="Times New Roman" panose="02020603050405020304" pitchFamily="18" charset="0"/>
              </a:rPr>
              <a:t>стентирования</a:t>
            </a:r>
            <a:r>
              <a:rPr lang="ru-RU" sz="2800" dirty="0">
                <a:latin typeface="Times New Roman" panose="02020603050405020304" pitchFamily="18" charset="0"/>
                <a:cs typeface="Times New Roman" panose="02020603050405020304" pitchFamily="18" charset="0"/>
              </a:rPr>
              <a:t> ОАП при КГЛОС.</a:t>
            </a:r>
          </a:p>
        </p:txBody>
      </p:sp>
      <p:pic>
        <p:nvPicPr>
          <p:cNvPr id="4" name="Содержимое 5" descr="Эмблема _Филатовка.jpg"/>
          <p:cNvPicPr>
            <a:picLocks noChangeAspect="1"/>
          </p:cNvPicPr>
          <p:nvPr/>
        </p:nvPicPr>
        <p:blipFill>
          <a:blip r:embed="rId2" cstate="print"/>
          <a:srcRect/>
          <a:stretch>
            <a:fillRect/>
          </a:stretch>
        </p:blipFill>
        <p:spPr bwMode="auto">
          <a:xfrm>
            <a:off x="179512" y="4980307"/>
            <a:ext cx="1909059" cy="1794785"/>
          </a:xfrm>
          <a:prstGeom prst="rect">
            <a:avLst/>
          </a:prstGeom>
          <a:noFill/>
          <a:ln w="9525">
            <a:noFill/>
            <a:miter lim="800000"/>
            <a:headEnd/>
            <a:tailEnd/>
          </a:ln>
        </p:spPr>
      </p:pic>
    </p:spTree>
    <p:extLst>
      <p:ext uri="{BB962C8B-B14F-4D97-AF65-F5344CB8AC3E}">
        <p14:creationId xmlns:p14="http://schemas.microsoft.com/office/powerpoint/2010/main" val="374863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417</Words>
  <Application>Microsoft Office PowerPoint</Application>
  <PresentationFormat>Широкоэкранный</PresentationFormat>
  <Paragraphs>7</Paragraphs>
  <Slides>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vt:i4>
      </vt:variant>
    </vt:vector>
  </HeadingPairs>
  <TitlesOfParts>
    <vt:vector size="10" baseType="lpstr">
      <vt:lpstr>Arial</vt:lpstr>
      <vt:lpstr>Calibri</vt:lpstr>
      <vt:lpstr>Calibri Light</vt:lpstr>
      <vt:lpstr>Times New Roman</vt:lpstr>
      <vt:lpstr>Тема Office</vt:lpstr>
      <vt:lpstr>Стентирования открытого артериального протока самораскрывающимся стентом при КГЛОС: клиническое наблюдение. </vt:lpstr>
      <vt:lpstr>Цель: Гибридный метод этапного лечения пациентов с комплексом гипоплазии левых отделов сердца (КГЛОС) весьма распространен. Одной из важных деталей этого метода является стентирование открытого артериального протока (ОАП) для сохранения системного кровотока после раздельного суживания легочных артерий (ЛА). Применение для этого самораскрывающегося стента (COOK ZilverFlex 8x20 mm) представляется удобным и выгодным, хотя и не было описано раннее.</vt:lpstr>
      <vt:lpstr>Клиническое наблюдение: Доношенный новорожденный ребенок весом 3,4 кг с пренатально установленным диагнозом КГЛОС поступил  в Отделение кардиохирургии и интенсивной терапии больницы из роддома в возрасте 1 суток жизни в тяжелом состоянии. Гемодинамика у ребенка была стабильной без кардиотонической поддержки, ЧСС 135 в мин. Артериальное давление 70/33 мм рт.ст., без градиента между верхними и нижними конечностями на фоне внутривенного введения препарата Альпростадил (Вазапростан). SpO2: 85 %. Диурез удовлетворительный с минимальными дозами диуретиков. На 3 сутки жизни был оперирован: из срединной стернотомии было выполнено раздельное суживание легочных артерий. После ушивания послеоперационной раны в условиях рентген-ангио-операционной ему была выполнена баллонная атриосептостомия и стентирование открытого артериального протока самораскрывающимся стентом COOK ZilverFlex 8x20 mm. Под рентген и ЭХО-КГ контролем стент был установлен и расправлен в проекции ОАП. Нарушений ритма и гемодинамики не было зафиксировано. По данным ЭХО-КГ: стент позиционирован правильно, пиковый градиент ЛА/Ао не превышал 6 мм рт.ст., просвет 7,5 мм. Был выключен Вазапростан, ребенок переведен в блок интенсивной терапии, далее в кардиологическое отделение на выхаживание. Пациент выписан домой через 8 дней после операции с подобранной терапией Верошпироном и Аспирином. Через 1 и 3 месяца амбулаторного наблюдения по данным ЭХО-КГ отчетливо регистрируется магистральный кровоток через ОАП с пик.град 15 мм рт.ст. и просветом стента 7 мм. На ЭКГ синусовый ритм с ЧСС 120 вмин, нарушений ритма, проводимости и ишемических изменений не выявлено.</vt:lpstr>
      <vt:lpstr>Обсуждение: Имплантация самораскрывающегося стента в ОАП при КГЛОС уменьшает риск нарушения гемодинамики в связи с отсутствием этапа раздувания баллона в процессе установке самораскрывающегося стента. При этом устраняется риск дислоцировать стент при удалении баллонна, а также появляется возможность использования доставляющей системы меньшего диаметра.</vt:lpstr>
      <vt:lpstr>Вывод: Приведенное наблюдение демонстрирует более безопасный и технически упрощенный метод стентирования ОАП при КГЛОС.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Стентирования открытого артериального протока самораскрывающимся стентом при КГЛОС: клиническое наблюдение. </dc:title>
  <dc:creator>ivan-skf@mail.ru</dc:creator>
  <cp:lastModifiedBy>ivan-skf@mail.ru</cp:lastModifiedBy>
  <cp:revision>4</cp:revision>
  <dcterms:created xsi:type="dcterms:W3CDTF">2022-06-14T20:22:51Z</dcterms:created>
  <dcterms:modified xsi:type="dcterms:W3CDTF">2022-06-14T20:53:14Z</dcterms:modified>
</cp:coreProperties>
</file>