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9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2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1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6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4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6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7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9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7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AAC5-316C-4926-8242-22F9933FFE1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3486-A584-425F-B839-BE7978A35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3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103" y="2184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Варианты дисфункций пути оттока из правого желудочка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545" y="3938370"/>
            <a:ext cx="10068910" cy="26831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И.А. Сойнов</a:t>
            </a:r>
            <a:r>
              <a:rPr lang="ru-RU" baseline="30000" dirty="0"/>
              <a:t>1</a:t>
            </a:r>
            <a:r>
              <a:rPr lang="ru-RU" dirty="0"/>
              <a:t>, А.В. Войтов</a:t>
            </a:r>
            <a:r>
              <a:rPr lang="ru-RU" baseline="30000" dirty="0"/>
              <a:t>1</a:t>
            </a:r>
            <a:r>
              <a:rPr lang="ru-RU" dirty="0"/>
              <a:t>, Т.П. Тимченко</a:t>
            </a:r>
            <a:r>
              <a:rPr lang="ru-RU" baseline="30000" dirty="0"/>
              <a:t>1</a:t>
            </a:r>
            <a:r>
              <a:rPr lang="ru-RU" dirty="0"/>
              <a:t>, И.Ю. Журавлева</a:t>
            </a:r>
            <a:r>
              <a:rPr lang="ru-RU" baseline="30000" dirty="0"/>
              <a:t>1</a:t>
            </a:r>
            <a:r>
              <a:rPr lang="ru-RU" dirty="0"/>
              <a:t>,</a:t>
            </a:r>
            <a:r>
              <a:rPr lang="ru-RU" baseline="30000" dirty="0"/>
              <a:t> </a:t>
            </a:r>
            <a:r>
              <a:rPr lang="ru-RU" dirty="0"/>
              <a:t>А.Н. Архипов</a:t>
            </a:r>
            <a:r>
              <a:rPr lang="ru-RU" baseline="30000" dirty="0"/>
              <a:t>1</a:t>
            </a:r>
            <a:r>
              <a:rPr lang="ru-RU" dirty="0"/>
              <a:t>, А.В. Горбатых</a:t>
            </a:r>
            <a:r>
              <a:rPr lang="ru-RU" baseline="30000" dirty="0"/>
              <a:t>2</a:t>
            </a:r>
            <a:r>
              <a:rPr lang="ru-RU" dirty="0"/>
              <a:t>, Н.Р. Ничай</a:t>
            </a:r>
            <a:r>
              <a:rPr lang="ru-RU" baseline="30000" dirty="0"/>
              <a:t>1</a:t>
            </a:r>
            <a:r>
              <a:rPr lang="ru-RU" dirty="0"/>
              <a:t>,</a:t>
            </a:r>
            <a:r>
              <a:rPr lang="ru-RU" baseline="30000" dirty="0"/>
              <a:t> </a:t>
            </a:r>
            <a:r>
              <a:rPr lang="ru-RU" dirty="0"/>
              <a:t>А.В. Богачев-Прокофьев</a:t>
            </a:r>
            <a:r>
              <a:rPr lang="ru-RU" baseline="30000" dirty="0"/>
              <a:t>1</a:t>
            </a:r>
            <a:r>
              <a:rPr lang="ru-RU" dirty="0"/>
              <a:t>. </a:t>
            </a:r>
          </a:p>
          <a:p>
            <a:r>
              <a:rPr lang="ru-RU" dirty="0"/>
              <a:t>1 ФГБУ «Национальный медицинский исследовательский центр имени академика Е.Н. Мешалкина», Министерство здравоохранения Российской Федерации, Новосибирск, Российская Федерация.</a:t>
            </a:r>
          </a:p>
          <a:p>
            <a:r>
              <a:rPr lang="ru-RU" dirty="0"/>
              <a:t>2 ФГБУ «Национальный медицинский исследовательский центр имени В. А. </a:t>
            </a:r>
            <a:r>
              <a:rPr lang="ru-RU" dirty="0" err="1"/>
              <a:t>Алмазова</a:t>
            </a:r>
            <a:r>
              <a:rPr lang="ru-RU" dirty="0"/>
              <a:t>», Министерство здравоохранения Российской Федерации, Санкт-Петербург.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99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Целью нашего исследования явилось определение типов морфологии выходного отдела правого желудочка и легочной артерии этого, которые были бы подходящими для </a:t>
            </a:r>
            <a:r>
              <a:rPr lang="ru-RU" dirty="0" err="1"/>
              <a:t>транскатетрной</a:t>
            </a:r>
            <a:r>
              <a:rPr lang="ru-RU" dirty="0"/>
              <a:t> имплантации клапана легочной артерии.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96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Ретроспективно </a:t>
            </a:r>
            <a:r>
              <a:rPr lang="ru-RU" dirty="0"/>
              <a:t>проанализировано 350 пациентов с 2010 по 2021 год с реконструкцией выходного отдела правого желудочка (пациенты с </a:t>
            </a:r>
            <a:r>
              <a:rPr lang="ru-RU" dirty="0" err="1"/>
              <a:t>тетрадой</a:t>
            </a:r>
            <a:r>
              <a:rPr lang="ru-RU" dirty="0"/>
              <a:t> </a:t>
            </a:r>
            <a:r>
              <a:rPr lang="ru-RU" dirty="0" err="1"/>
              <a:t>Фалло</a:t>
            </a:r>
            <a:r>
              <a:rPr lang="ru-RU" dirty="0"/>
              <a:t>, атрезий легочной артерии и дефектом межжелудочковой перегородки, атрезией легочной артерии и </a:t>
            </a:r>
            <a:r>
              <a:rPr lang="ru-RU" dirty="0" err="1"/>
              <a:t>интактой</a:t>
            </a:r>
            <a:r>
              <a:rPr lang="ru-RU" dirty="0"/>
              <a:t> межжелудочковой перегородки, общим артериальным стволом, клапанным стенозом легочной артерии, транспозицией магистральных сосудов со стенозом выводного отдела правого желудочка и пациенты после процедуры Росса).  Всем пациентам выполнена компьютерная томография сердца и магистральных сосудов с ЭКГ-синхронизацией на аппарате с 320 срезами.  Обработка изображений DICOM, полученных при проведении компьютерной томографии, осуществлялась в специализированной программе </a:t>
            </a:r>
            <a:r>
              <a:rPr lang="ru-RU" dirty="0" err="1"/>
              <a:t>Mimics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(</a:t>
            </a:r>
            <a:r>
              <a:rPr lang="ru-RU" dirty="0" err="1"/>
              <a:t>Materialise</a:t>
            </a:r>
            <a:r>
              <a:rPr lang="ru-RU" dirty="0"/>
              <a:t>, </a:t>
            </a:r>
            <a:r>
              <a:rPr lang="ru-RU" dirty="0" err="1"/>
              <a:t>Leuven</a:t>
            </a:r>
            <a:r>
              <a:rPr lang="ru-RU" dirty="0"/>
              <a:t>, </a:t>
            </a:r>
            <a:r>
              <a:rPr lang="ru-RU" dirty="0" err="1"/>
              <a:t>Belgium</a:t>
            </a:r>
            <a:r>
              <a:rPr lang="ru-RU" dirty="0"/>
              <a:t>). После импорта изображений в программу проводилась сегментация легочных артерий в полуавтоматическом режиме, контролировались правильность выделения внутреннего контура сосуда, удалялись не интересующие долевые и сегментарные артерии, фрагменты выходного отдела правого желудочка. Следующим этапом осуществлялся экспорт созданной 3D модели легочных артерий в формат STL для аддитивной 3D-печати. </a:t>
            </a:r>
            <a:endParaRPr lang="ru-RU" dirty="0" smtClean="0"/>
          </a:p>
          <a:p>
            <a:r>
              <a:rPr lang="ru-RU" dirty="0" smtClean="0"/>
              <a:t>Исследование поддержано грантом РНФ - </a:t>
            </a:r>
            <a:r>
              <a:rPr lang="ru-RU" b="1" dirty="0"/>
              <a:t>21-75-10041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47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8071"/>
          </a:xfrm>
        </p:spPr>
        <p:txBody>
          <a:bodyPr/>
          <a:lstStyle/>
          <a:p>
            <a:pPr algn="ctr"/>
            <a:r>
              <a:rPr lang="ru-RU" b="1" dirty="0" smtClean="0"/>
              <a:t>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1078992"/>
            <a:ext cx="11659906" cy="57790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I тип – имел форму конуса (дистальное сужение и проксимальное расширение ствола легочной артерии</a:t>
            </a:r>
            <a:r>
              <a:rPr lang="ru-RU" dirty="0" smtClean="0"/>
              <a:t>). Встречался </a:t>
            </a:r>
            <a:r>
              <a:rPr lang="ru-RU" dirty="0"/>
              <a:t>у 78 (22.3%) пациентов. Фактором риска для морфологии «конусного типа» являлся </a:t>
            </a:r>
            <a:r>
              <a:rPr lang="ru-RU" dirty="0" err="1"/>
              <a:t>ксенокондуит</a:t>
            </a:r>
            <a:r>
              <a:rPr lang="ru-RU" dirty="0"/>
              <a:t> </a:t>
            </a:r>
            <a:r>
              <a:rPr lang="ru-RU" dirty="0" err="1"/>
              <a:t>Сontegra</a:t>
            </a:r>
            <a:r>
              <a:rPr lang="ru-RU" dirty="0"/>
              <a:t>, который в 22,3 раз увеличивал шанс развития дистального стеноза (ОШ (95%ДИ) - 22,3 (4,8;78) p=0.01); </a:t>
            </a:r>
            <a:endParaRPr lang="ru-RU" dirty="0"/>
          </a:p>
          <a:p>
            <a:r>
              <a:rPr lang="en-US" dirty="0"/>
              <a:t>II </a:t>
            </a:r>
            <a:r>
              <a:rPr lang="ru-RU" dirty="0"/>
              <a:t>тип - имел грушеобразную форму (расширение средней, проксимальной трети ствола легочной артерии и выходного отдела правого желудочка и не расширенную дистальную часть ствола легочной артерии</a:t>
            </a:r>
            <a:r>
              <a:rPr lang="ru-RU" dirty="0" smtClean="0"/>
              <a:t>). Встречался </a:t>
            </a:r>
            <a:r>
              <a:rPr lang="ru-RU" dirty="0"/>
              <a:t>у 36 (10.3%) пациентов. Фактором риска для морфологии «грушевидного типа» являлся легочный </a:t>
            </a:r>
            <a:r>
              <a:rPr lang="ru-RU" dirty="0" err="1"/>
              <a:t>гомографт</a:t>
            </a:r>
            <a:r>
              <a:rPr lang="ru-RU" dirty="0"/>
              <a:t>, который в 2,3 раза увеличивал шанс развития дилатации ствола (ОШ (95%ДИ) - 2,3 (1,4;8,6) p=0.034); </a:t>
            </a:r>
            <a:endParaRPr lang="ru-RU" dirty="0"/>
          </a:p>
          <a:p>
            <a:r>
              <a:rPr lang="en-US" dirty="0"/>
              <a:t>III</a:t>
            </a:r>
            <a:r>
              <a:rPr lang="ru-RU" dirty="0"/>
              <a:t> тип – имел форму песочных часов (расширение дистального отдела ствола легочной артерии и выходного отдела правого желудочка с сужение проксимальной и средней части ствола легочной артерии</a:t>
            </a:r>
            <a:r>
              <a:rPr lang="ru-RU" dirty="0" smtClean="0"/>
              <a:t>). Встречался </a:t>
            </a:r>
            <a:r>
              <a:rPr lang="ru-RU" dirty="0"/>
              <a:t>у 108 (30,8%) пациентов. Фактором риска для морфологии «типа песочных часов» являлся </a:t>
            </a:r>
            <a:r>
              <a:rPr lang="ru-RU" dirty="0" err="1"/>
              <a:t>ксеноперикардиальный</a:t>
            </a:r>
            <a:r>
              <a:rPr lang="ru-RU" dirty="0"/>
              <a:t> кондуит, который в 5,1 раз увеличивал шанс развития проксимального стеноза (ОШ (95%ДИ) - 5,1 (1,8;12,7) p=0.001); </a:t>
            </a:r>
            <a:endParaRPr lang="ru-RU" dirty="0"/>
          </a:p>
          <a:p>
            <a:r>
              <a:rPr lang="en-US" dirty="0"/>
              <a:t>IV </a:t>
            </a:r>
            <a:r>
              <a:rPr lang="ru-RU" dirty="0"/>
              <a:t>тип - имел форму обратного конуса (проксимальное сужение с расширением дистальной части</a:t>
            </a:r>
            <a:r>
              <a:rPr lang="ru-RU" dirty="0" smtClean="0"/>
              <a:t>). Встречался </a:t>
            </a:r>
            <a:r>
              <a:rPr lang="ru-RU" dirty="0"/>
              <a:t>у 54 (15,4%) пациента. Фактором риска для морфологии «типа обратного конуса» являлась </a:t>
            </a:r>
            <a:r>
              <a:rPr lang="ru-RU" dirty="0" err="1"/>
              <a:t>трансанулярная</a:t>
            </a:r>
            <a:r>
              <a:rPr lang="ru-RU" dirty="0"/>
              <a:t> пластика с </a:t>
            </a:r>
            <a:r>
              <a:rPr lang="ru-RU" dirty="0" err="1"/>
              <a:t>моностворкой</a:t>
            </a:r>
            <a:r>
              <a:rPr lang="ru-RU" dirty="0"/>
              <a:t>, которая в 1,2 раз увеличивала шанс развития мышечного стеноза (ОШ (95%ДИ) - 1,2 (1,1;1,9) p=0.04); </a:t>
            </a:r>
            <a:endParaRPr lang="ru-RU" dirty="0"/>
          </a:p>
          <a:p>
            <a:r>
              <a:rPr lang="en-US" dirty="0"/>
              <a:t>V</a:t>
            </a:r>
            <a:r>
              <a:rPr lang="ru-RU" dirty="0"/>
              <a:t> тип - мешотчатый тип (изолированное расширение/аневризма выходного отдела правого желудочка с нормальными размерами ствола легочной артерии</a:t>
            </a:r>
            <a:r>
              <a:rPr lang="ru-RU" dirty="0" smtClean="0"/>
              <a:t>). Встречался </a:t>
            </a:r>
            <a:r>
              <a:rPr lang="ru-RU" dirty="0"/>
              <a:t>у 26 (7,4%) пациентов. Фактором риска для морфологии «мешотчатого типа» была </a:t>
            </a:r>
            <a:r>
              <a:rPr lang="ru-RU" dirty="0" err="1"/>
              <a:t>трансанулярная</a:t>
            </a:r>
            <a:r>
              <a:rPr lang="ru-RU" dirty="0"/>
              <a:t> пластика без </a:t>
            </a:r>
            <a:r>
              <a:rPr lang="ru-RU" dirty="0" err="1"/>
              <a:t>моностворки</a:t>
            </a:r>
            <a:r>
              <a:rPr lang="ru-RU" dirty="0"/>
              <a:t>, которая в 2,2 раза увеличивала шанс развития аневризм ОШ (95%ДИ) - 2,2 (1,5;3,7) p=0.035); </a:t>
            </a:r>
            <a:endParaRPr lang="ru-RU" dirty="0"/>
          </a:p>
          <a:p>
            <a:r>
              <a:rPr lang="ru-RU" dirty="0"/>
              <a:t>VI тип – характеризуется нормальной конфигурация ствола легочной артерии и выходного отдела правого желудочка</a:t>
            </a:r>
            <a:r>
              <a:rPr lang="ru-RU" dirty="0" smtClean="0"/>
              <a:t>. </a:t>
            </a:r>
            <a:r>
              <a:rPr lang="ru-RU" dirty="0"/>
              <a:t>встречался у 48 (13,8%) пациентов.  Нормальная конфигурация чаще всего встречалась после </a:t>
            </a:r>
            <a:r>
              <a:rPr lang="ru-RU" dirty="0" err="1"/>
              <a:t>трансанулярной</a:t>
            </a:r>
            <a:r>
              <a:rPr lang="ru-RU" dirty="0"/>
              <a:t> пластики без </a:t>
            </a:r>
            <a:r>
              <a:rPr lang="ru-RU" dirty="0" err="1"/>
              <a:t>моностворки</a:t>
            </a:r>
            <a:r>
              <a:rPr lang="ru-RU" dirty="0"/>
              <a:t> (ОШ (95%ДИ) - 1,8 (1,3;2,5) p=0.045) и имплантации легочного </a:t>
            </a:r>
            <a:r>
              <a:rPr lang="ru-RU" dirty="0" err="1"/>
              <a:t>аллографта</a:t>
            </a:r>
            <a:r>
              <a:rPr lang="ru-RU" dirty="0"/>
              <a:t> (ОШ (95%ДИ) - 3,1 (2,3;8,9) p=0.001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8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76" y="3636579"/>
            <a:ext cx="10515600" cy="756745"/>
          </a:xfrm>
        </p:spPr>
        <p:txBody>
          <a:bodyPr/>
          <a:lstStyle/>
          <a:p>
            <a:pPr algn="ctr"/>
            <a:r>
              <a:rPr lang="ru-RU" b="1" dirty="0" smtClean="0"/>
              <a:t>Выводы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" y="0"/>
            <a:ext cx="2050766" cy="27343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98" y="-1"/>
            <a:ext cx="2008415" cy="2734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9" y="0"/>
            <a:ext cx="1898449" cy="2734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62" y="0"/>
            <a:ext cx="1827775" cy="2734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81" y="0"/>
            <a:ext cx="1903811" cy="27343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36" y="0"/>
            <a:ext cx="1864247" cy="2734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17" y="2900856"/>
            <a:ext cx="1165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en-US" dirty="0" smtClean="0"/>
              <a:t>I </a:t>
            </a:r>
            <a:r>
              <a:rPr lang="ru-RU" dirty="0" smtClean="0"/>
              <a:t>тип                                 </a:t>
            </a:r>
            <a:r>
              <a:rPr lang="en-US" dirty="0" smtClean="0"/>
              <a:t>II</a:t>
            </a:r>
            <a:r>
              <a:rPr lang="ru-RU" dirty="0" smtClean="0"/>
              <a:t> тип                          </a:t>
            </a:r>
            <a:r>
              <a:rPr lang="en-US" dirty="0" smtClean="0"/>
              <a:t>III </a:t>
            </a:r>
            <a:r>
              <a:rPr lang="ru-RU" dirty="0" smtClean="0"/>
              <a:t>тип                            </a:t>
            </a:r>
            <a:r>
              <a:rPr lang="en-US" dirty="0" smtClean="0"/>
              <a:t>IV </a:t>
            </a:r>
            <a:r>
              <a:rPr lang="ru-RU" dirty="0" smtClean="0"/>
              <a:t>тип                               </a:t>
            </a:r>
            <a:r>
              <a:rPr lang="en-US" dirty="0" smtClean="0"/>
              <a:t>V </a:t>
            </a:r>
            <a:r>
              <a:rPr lang="ru-RU" dirty="0" smtClean="0"/>
              <a:t>тип                        </a:t>
            </a:r>
            <a:r>
              <a:rPr lang="en-US" dirty="0" smtClean="0"/>
              <a:t>VI </a:t>
            </a:r>
            <a:r>
              <a:rPr lang="ru-RU" dirty="0" smtClean="0"/>
              <a:t>тип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11600" y="4948901"/>
            <a:ext cx="11305865" cy="1417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Выводы: </a:t>
            </a:r>
            <a:r>
              <a:rPr lang="ru-RU" dirty="0" smtClean="0"/>
              <a:t>Систематизация вариантов дисфункции пути оттока из правого желудочка, позволила классифицировать и создать опытные образцы </a:t>
            </a:r>
            <a:r>
              <a:rPr lang="ru-RU" dirty="0"/>
              <a:t>транскатетерного клапана</a:t>
            </a:r>
            <a:r>
              <a:rPr lang="ru-RU" dirty="0" smtClean="0"/>
              <a:t> для каждого типа дисфункции пути оттока из правого желудочка.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669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693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Варианты дисфункций пути оттока из правого желудочка</vt:lpstr>
      <vt:lpstr>Цель</vt:lpstr>
      <vt:lpstr>Материалы и методы</vt:lpstr>
      <vt:lpstr>Результаты</vt:lpstr>
      <vt:lpstr>Выводы </vt:lpstr>
    </vt:vector>
  </TitlesOfParts>
  <Company>NNIIPK im Meshalkina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Варианты дисфункций пути оттока из правого желудочка</dc:title>
  <dc:creator>Сойнов Илья Александрович</dc:creator>
  <cp:lastModifiedBy>Сойнов Илья Александрович</cp:lastModifiedBy>
  <cp:revision>9</cp:revision>
  <dcterms:created xsi:type="dcterms:W3CDTF">2022-05-16T10:32:13Z</dcterms:created>
  <dcterms:modified xsi:type="dcterms:W3CDTF">2022-08-16T07:29:01Z</dcterms:modified>
</cp:coreProperties>
</file>